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4"/>
  </p:notesMasterIdLst>
  <p:sldIdLst>
    <p:sldId id="256" r:id="rId2"/>
    <p:sldId id="276" r:id="rId3"/>
    <p:sldId id="315" r:id="rId4"/>
    <p:sldId id="265" r:id="rId5"/>
    <p:sldId id="278" r:id="rId6"/>
    <p:sldId id="293" r:id="rId7"/>
    <p:sldId id="303" r:id="rId8"/>
    <p:sldId id="285" r:id="rId9"/>
    <p:sldId id="288" r:id="rId10"/>
    <p:sldId id="284" r:id="rId11"/>
    <p:sldId id="307" r:id="rId12"/>
    <p:sldId id="335" r:id="rId13"/>
    <p:sldId id="316" r:id="rId14"/>
    <p:sldId id="289" r:id="rId15"/>
    <p:sldId id="294" r:id="rId16"/>
    <p:sldId id="279" r:id="rId17"/>
    <p:sldId id="336" r:id="rId18"/>
    <p:sldId id="313" r:id="rId19"/>
    <p:sldId id="291" r:id="rId20"/>
    <p:sldId id="295" r:id="rId21"/>
    <p:sldId id="296" r:id="rId22"/>
    <p:sldId id="300" r:id="rId23"/>
    <p:sldId id="302" r:id="rId24"/>
    <p:sldId id="280" r:id="rId25"/>
    <p:sldId id="337" r:id="rId26"/>
    <p:sldId id="304" r:id="rId27"/>
    <p:sldId id="305" r:id="rId28"/>
    <p:sldId id="282" r:id="rId29"/>
    <p:sldId id="306" r:id="rId30"/>
    <p:sldId id="310" r:id="rId31"/>
    <p:sldId id="314" r:id="rId32"/>
    <p:sldId id="308" r:id="rId33"/>
    <p:sldId id="309" r:id="rId34"/>
    <p:sldId id="297" r:id="rId35"/>
    <p:sldId id="287" r:id="rId36"/>
    <p:sldId id="271" r:id="rId37"/>
    <p:sldId id="319" r:id="rId38"/>
    <p:sldId id="332" r:id="rId39"/>
    <p:sldId id="333" r:id="rId40"/>
    <p:sldId id="317" r:id="rId41"/>
    <p:sldId id="321" r:id="rId42"/>
    <p:sldId id="323" r:id="rId43"/>
    <p:sldId id="324" r:id="rId44"/>
    <p:sldId id="325" r:id="rId45"/>
    <p:sldId id="326" r:id="rId46"/>
    <p:sldId id="327" r:id="rId47"/>
    <p:sldId id="328" r:id="rId48"/>
    <p:sldId id="329" r:id="rId49"/>
    <p:sldId id="331" r:id="rId50"/>
    <p:sldId id="334" r:id="rId51"/>
    <p:sldId id="311" r:id="rId52"/>
    <p:sldId id="290" r:id="rId5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E1B2C"/>
    <a:srgbClr val="0850D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27375" autoAdjust="0"/>
    <p:restoredTop sz="89231" autoAdjust="0"/>
  </p:normalViewPr>
  <p:slideViewPr>
    <p:cSldViewPr snapToGrid="0" snapToObjects="1">
      <p:cViewPr varScale="1">
        <p:scale>
          <a:sx n="88" d="100"/>
          <a:sy n="88" d="100"/>
        </p:scale>
        <p:origin x="-1240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notesMaster" Target="notesMasters/notesMaster1.xml"/><Relationship Id="rId55" Type="http://schemas.openxmlformats.org/officeDocument/2006/relationships/printerSettings" Target="printerSettings/printerSettings1.bin"/><Relationship Id="rId56" Type="http://schemas.openxmlformats.org/officeDocument/2006/relationships/presProps" Target="presProps.xml"/><Relationship Id="rId57" Type="http://schemas.openxmlformats.org/officeDocument/2006/relationships/viewProps" Target="viewProps.xml"/><Relationship Id="rId58" Type="http://schemas.openxmlformats.org/officeDocument/2006/relationships/theme" Target="theme/theme1.xml"/><Relationship Id="rId59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885C94-CEB6-4B47-AB28-0ECB4B5EF6DF}" type="datetimeFigureOut">
              <a:rPr lang="en-US" smtClean="0"/>
              <a:t>3/21/19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E8DD30-500B-FD4C-8ABE-648B54C9C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4030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One way information flow</a:t>
            </a:r>
            <a:r>
              <a:rPr lang="mr-IN" dirty="0" smtClean="0"/>
              <a:t>…</a:t>
            </a:r>
            <a:r>
              <a:rPr lang="en-US" dirty="0" smtClean="0"/>
              <a:t>.</a:t>
            </a:r>
          </a:p>
          <a:p>
            <a:r>
              <a:rPr lang="en-US" dirty="0" smtClean="0"/>
              <a:t>DNA you may have heard about in crime scenes</a:t>
            </a:r>
          </a:p>
          <a:p>
            <a:r>
              <a:rPr lang="en-US" dirty="0" smtClean="0"/>
              <a:t>RNA?</a:t>
            </a:r>
          </a:p>
          <a:p>
            <a:r>
              <a:rPr lang="en-US" dirty="0" smtClean="0"/>
              <a:t>Protein here is not about muscle mass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E8DD30-500B-FD4C-8ABE-648B54C9CF0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5644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 have two mistakes here, can anyone catch it?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E8DD30-500B-FD4C-8ABE-648B54C9CF0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5644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www.integratedbreeding.net</a:t>
            </a:r>
            <a:r>
              <a:rPr lang="en-US" dirty="0" smtClean="0"/>
              <a:t>/courses/genomics-and-comparative-genomics/</a:t>
            </a:r>
            <a:r>
              <a:rPr lang="en-US" dirty="0" err="1" smtClean="0"/>
              <a:t>www.generationcp.org</a:t>
            </a:r>
            <a:r>
              <a:rPr lang="en-US" dirty="0" smtClean="0"/>
              <a:t>/genomics/index2ab1.html?page=1156</a:t>
            </a:r>
          </a:p>
          <a:p>
            <a:endParaRPr lang="en-US" dirty="0" smtClean="0"/>
          </a:p>
          <a:p>
            <a:r>
              <a:rPr lang="en-US" dirty="0" smtClean="0"/>
              <a:t>How many</a:t>
            </a:r>
            <a:r>
              <a:rPr lang="en-US" baseline="0" dirty="0" smtClean="0"/>
              <a:t> acids would there be if you translated a sequence of 30 bases?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E8DD30-500B-FD4C-8ABE-648B54C9CF0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5644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a transcription factor</a:t>
            </a:r>
          </a:p>
          <a:p>
            <a:r>
              <a:rPr lang="en-US" dirty="0" smtClean="0"/>
              <a:t>Look at this protein</a:t>
            </a:r>
            <a:r>
              <a:rPr lang="en-US" baseline="0" dirty="0" smtClean="0"/>
              <a:t> structure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E8DD30-500B-FD4C-8ABE-648B54C9CF0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5644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E8DD30-500B-FD4C-8ABE-648B54C9CF0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6812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DNA is protected</a:t>
            </a:r>
            <a:r>
              <a:rPr lang="en-US" baseline="0" dirty="0" smtClean="0"/>
              <a:t> from the rest of the cell</a:t>
            </a:r>
          </a:p>
          <a:p>
            <a:r>
              <a:rPr lang="en-US" baseline="0" dirty="0" smtClean="0"/>
              <a:t>RNA is transient</a:t>
            </a:r>
          </a:p>
          <a:p>
            <a:r>
              <a:rPr lang="en-US" baseline="0" dirty="0" smtClean="0"/>
              <a:t>Protein can go back to nucleus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E8DD30-500B-FD4C-8ABE-648B54C9CF05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3472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Are blueprints functional?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E8DD30-500B-FD4C-8ABE-648B54C9CF05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5644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Help fill 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E8DD30-500B-FD4C-8ABE-648B54C9CF05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5644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E8DD30-500B-FD4C-8ABE-648B54C9CF05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5644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That’s it, thank you good night.</a:t>
            </a:r>
          </a:p>
          <a:p>
            <a:endParaRPr lang="en-US" dirty="0" smtClean="0"/>
          </a:p>
          <a:p>
            <a:r>
              <a:rPr lang="en-US" dirty="0" smtClean="0"/>
              <a:t>One way information flow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E8DD30-500B-FD4C-8ABE-648B54C9CF05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56447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One way information flow</a:t>
            </a:r>
            <a:r>
              <a:rPr lang="mr-IN" dirty="0" smtClean="0"/>
              <a:t>…</a:t>
            </a:r>
            <a:r>
              <a:rPr lang="en-US" dirty="0" smtClean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E8DD30-500B-FD4C-8ABE-648B54C9CF05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5644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Computer code machine</a:t>
            </a:r>
            <a:r>
              <a:rPr lang="en-US" baseline="0" dirty="0" smtClean="0"/>
              <a:t> language</a:t>
            </a:r>
            <a:r>
              <a:rPr lang="mr-IN" baseline="0" dirty="0" smtClean="0"/>
              <a:t>…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E8DD30-500B-FD4C-8ABE-648B54C9CF0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56447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E8DD30-500B-FD4C-8ABE-648B54C9CF05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56447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E8DD30-500B-FD4C-8ABE-648B54C9CF05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56447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E8DD30-500B-FD4C-8ABE-648B54C9CF05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56447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E8DD30-500B-FD4C-8ABE-648B54C9CF05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56447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E8DD30-500B-FD4C-8ABE-648B54C9CF05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56447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E8DD30-500B-FD4C-8ABE-648B54C9CF05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56447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E8DD30-500B-FD4C-8ABE-648B54C9CF05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56447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E8DD30-500B-FD4C-8ABE-648B54C9CF05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56447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E8DD30-500B-FD4C-8ABE-648B54C9CF05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56447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E8DD30-500B-FD4C-8ABE-648B54C9CF05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5644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Are blueprints functional?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E8DD30-500B-FD4C-8ABE-648B54C9CF0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56447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E8DD30-500B-FD4C-8ABE-648B54C9CF05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5644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3 billion human bases</a:t>
            </a:r>
          </a:p>
          <a:p>
            <a:r>
              <a:rPr lang="en-US" dirty="0" smtClean="0"/>
              <a:t>Bases as in acid-base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E8DD30-500B-FD4C-8ABE-648B54C9CF0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5644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3 billion human bases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E8DD30-500B-FD4C-8ABE-648B54C9CF0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5644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How stable? The outside</a:t>
            </a:r>
            <a:r>
              <a:rPr lang="en-US" baseline="0" dirty="0" smtClean="0"/>
              <a:t> like water. The insides are hydrophobic, like oil, so they will always face each other, unless enzyme’s open them up.</a:t>
            </a:r>
          </a:p>
          <a:p>
            <a:r>
              <a:rPr lang="en-US" baseline="0" dirty="0" smtClean="0"/>
              <a:t>If DNA is transmitting the code of life, it has to be able to survive harsh temperatures, be somewhat chemically resistant to what’s in the environment.</a:t>
            </a:r>
          </a:p>
          <a:p>
            <a:r>
              <a:rPr lang="en-US" baseline="0" dirty="0" smtClean="0"/>
              <a:t>DNA can be found in crime scenes through blood or bodily fluids.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E8DD30-500B-FD4C-8ABE-648B54C9CF0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5644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Which of</a:t>
            </a:r>
            <a:r>
              <a:rPr lang="en-US" baseline="0" dirty="0" smtClean="0"/>
              <a:t> these pairs do you think are even more stable?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E8DD30-500B-FD4C-8ABE-648B54C9CF0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5644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 have two mistakes here, can anyone catch it?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E8DD30-500B-FD4C-8ABE-648B54C9CF0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5644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Swap it</a:t>
            </a:r>
            <a:r>
              <a:rPr lang="en-US" baseline="0" dirty="0" smtClean="0"/>
              <a:t> with your neighbor</a:t>
            </a:r>
            <a:r>
              <a:rPr lang="mr-IN" baseline="0" dirty="0" smtClean="0"/>
              <a:t>…</a:t>
            </a:r>
            <a:r>
              <a:rPr lang="en-US" baseline="0" dirty="0" smtClean="0"/>
              <a:t> swap with a different neighbor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E8DD30-500B-FD4C-8ABE-648B54C9CF0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5644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254125"/>
            <a:ext cx="7772400" cy="1470025"/>
          </a:xfrm>
        </p:spPr>
        <p:txBody>
          <a:bodyPr/>
          <a:lstStyle>
            <a:lvl1pPr>
              <a:defRPr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009900"/>
            <a:ext cx="6400800" cy="1752600"/>
          </a:xfr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AACBD-D1F5-624B-97D4-C1855621F32A}" type="datetimeFigureOut">
              <a:rPr lang="en-US" smtClean="0"/>
              <a:t>3/21/19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F517AA-5AAF-8A4D-BBFB-10065D6329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0924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AACBD-D1F5-624B-97D4-C1855621F32A}" type="datetimeFigureOut">
              <a:rPr lang="en-US" smtClean="0"/>
              <a:t>3/21/19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F517AA-5AAF-8A4D-BBFB-10065D6329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8239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AACBD-D1F5-624B-97D4-C1855621F32A}" type="datetimeFigureOut">
              <a:rPr lang="en-US" smtClean="0"/>
              <a:t>3/21/19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F517AA-5AAF-8A4D-BBFB-10065D6329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9624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AACBD-D1F5-624B-97D4-C1855621F32A}" type="datetimeFigureOut">
              <a:rPr lang="en-US" smtClean="0"/>
              <a:t>3/21/19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F517AA-5AAF-8A4D-BBFB-10065D6329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4182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gradFill flip="none" rotWithShape="1">
          <a:gsLst>
            <a:gs pos="0">
              <a:srgbClr val="0E1B2C"/>
            </a:gs>
            <a:gs pos="92000">
              <a:schemeClr val="tx2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7335" y="1100380"/>
            <a:ext cx="5472465" cy="1362075"/>
          </a:xfrm>
        </p:spPr>
        <p:txBody>
          <a:bodyPr anchor="t"/>
          <a:lstStyle>
            <a:lvl1pPr algn="l">
              <a:defRPr sz="4000" b="1" cap="none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AACBD-D1F5-624B-97D4-C1855621F32A}" type="datetimeFigureOut">
              <a:rPr lang="en-US" smtClean="0"/>
              <a:t>3/21/19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F517AA-5AAF-8A4D-BBFB-10065D6329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9472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AACBD-D1F5-624B-97D4-C1855621F32A}" type="datetimeFigureOut">
              <a:rPr lang="en-US" smtClean="0"/>
              <a:t>3/21/19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F517AA-5AAF-8A4D-BBFB-10065D6329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963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AACBD-D1F5-624B-97D4-C1855621F32A}" type="datetimeFigureOut">
              <a:rPr lang="en-US" smtClean="0"/>
              <a:t>3/21/19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F517AA-5AAF-8A4D-BBFB-10065D6329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1140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AACBD-D1F5-624B-97D4-C1855621F32A}" type="datetimeFigureOut">
              <a:rPr lang="en-US" smtClean="0"/>
              <a:t>3/21/19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F517AA-5AAF-8A4D-BBFB-10065D6329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666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AACBD-D1F5-624B-97D4-C1855621F32A}" type="datetimeFigureOut">
              <a:rPr lang="en-US" smtClean="0"/>
              <a:t>3/21/19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F517AA-5AAF-8A4D-BBFB-10065D6329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8619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AACBD-D1F5-624B-97D4-C1855621F32A}" type="datetimeFigureOut">
              <a:rPr lang="en-US" smtClean="0"/>
              <a:t>3/21/19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F517AA-5AAF-8A4D-BBFB-10065D6329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8072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AACBD-D1F5-624B-97D4-C1855621F32A}" type="datetimeFigureOut">
              <a:rPr lang="en-US" smtClean="0"/>
              <a:t>3/21/19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F517AA-5AAF-8A4D-BBFB-10065D6329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7009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173610"/>
            <a:ext cx="8229600" cy="39525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9AACBD-D1F5-624B-97D4-C1855621F32A}" type="datetimeFigureOut">
              <a:rPr lang="en-US" smtClean="0"/>
              <a:t>3/21/19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F517AA-5AAF-8A4D-BBFB-10065D6329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8058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Relationship Id="rId3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1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2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254125"/>
            <a:ext cx="4616967" cy="147002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The Central Dogma of Molecular Biology</a:t>
            </a:r>
            <a:endParaRPr lang="en-US" b="0" dirty="0"/>
          </a:p>
        </p:txBody>
      </p:sp>
      <p:sp>
        <p:nvSpPr>
          <p:cNvPr id="4" name="Rectangle 3"/>
          <p:cNvSpPr/>
          <p:nvPr/>
        </p:nvSpPr>
        <p:spPr>
          <a:xfrm>
            <a:off x="685800" y="4056761"/>
            <a:ext cx="461696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Ben </a:t>
            </a:r>
            <a:r>
              <a:rPr lang="en-US" dirty="0"/>
              <a:t>Lacar, Ph.D.</a:t>
            </a:r>
          </a:p>
          <a:p>
            <a:r>
              <a:rPr lang="en-US" dirty="0"/>
              <a:t>Bioinformatics Scientist, </a:t>
            </a:r>
            <a:r>
              <a:rPr lang="en-US" dirty="0" err="1"/>
              <a:t>Fluidigm</a:t>
            </a:r>
            <a:r>
              <a:rPr lang="en-US" dirty="0"/>
              <a:t> </a:t>
            </a:r>
            <a:r>
              <a:rPr lang="en-US" dirty="0" smtClean="0"/>
              <a:t>Corporation</a:t>
            </a:r>
          </a:p>
          <a:p>
            <a:r>
              <a:rPr lang="en-US" dirty="0" err="1"/>
              <a:t>DeAnza</a:t>
            </a:r>
            <a:r>
              <a:rPr lang="en-US" dirty="0"/>
              <a:t> College</a:t>
            </a:r>
          </a:p>
          <a:p>
            <a:r>
              <a:rPr lang="en-US" dirty="0"/>
              <a:t>March </a:t>
            </a:r>
            <a:r>
              <a:rPr lang="en-US" dirty="0" smtClean="0"/>
              <a:t>21, 2019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2303" y="1806977"/>
            <a:ext cx="3355345" cy="3273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3620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What is the sequence of the other strand?</a:t>
            </a:r>
            <a:endParaRPr lang="en-US" sz="3600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 smtClean="0">
                <a:latin typeface="Courier"/>
                <a:cs typeface="Courier"/>
              </a:rPr>
              <a:t>ATGATGTTCTCGGGCTTCAA</a:t>
            </a:r>
          </a:p>
        </p:txBody>
      </p:sp>
    </p:spTree>
    <p:extLst>
      <p:ext uri="{BB962C8B-B14F-4D97-AF65-F5344CB8AC3E}">
        <p14:creationId xmlns:p14="http://schemas.microsoft.com/office/powerpoint/2010/main" val="4754836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 smtClean="0"/>
              <a:t>The two strands of DNA are referred to as “sense” and “antisense”</a:t>
            </a:r>
            <a:endParaRPr lang="en-US" sz="3600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 smtClean="0">
                <a:latin typeface="Courier"/>
                <a:cs typeface="Courier"/>
              </a:rPr>
              <a:t>ATGATGTTCTCGGGCTTCAA</a:t>
            </a:r>
          </a:p>
          <a:p>
            <a:pPr marL="0" indent="0" algn="ctr">
              <a:buNone/>
            </a:pPr>
            <a:r>
              <a:rPr lang="en-US" dirty="0" smtClean="0">
                <a:latin typeface="Courier"/>
                <a:cs typeface="Courier"/>
              </a:rPr>
              <a:t>TACTACAAGAGCCCGAAGTT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77130" y="2333113"/>
            <a:ext cx="7162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sense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98615" y="2901240"/>
            <a:ext cx="1078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antisense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50580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6951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Supercoiled DNA allows it to reside in the cell nucleus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22357"/>
            <a:ext cx="4139249" cy="464609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5527" y="2658088"/>
            <a:ext cx="4663951" cy="2854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1460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Base pairing provides a mechanism for </a:t>
            </a:r>
            <a:r>
              <a:rPr lang="en-US" sz="3200" dirty="0" smtClean="0"/>
              <a:t>copying</a:t>
            </a:r>
            <a:br>
              <a:rPr lang="en-US" sz="3200" dirty="0" smtClean="0"/>
            </a:br>
            <a:r>
              <a:rPr lang="en-US" sz="2400" dirty="0" smtClean="0"/>
              <a:t>Transcription</a:t>
            </a:r>
            <a:r>
              <a:rPr lang="en-US" sz="2400" b="0" dirty="0" smtClean="0"/>
              <a:t>: Copying a part of DNA (a gene) as RNA</a:t>
            </a:r>
            <a:endParaRPr lang="en-US" sz="3600" b="0" dirty="0"/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744226" y="2604664"/>
            <a:ext cx="7655549" cy="1256107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4000" b="1" dirty="0" smtClean="0">
                <a:solidFill>
                  <a:srgbClr val="800000"/>
                </a:solidFill>
              </a:rPr>
              <a:t>DNA</a:t>
            </a:r>
            <a:r>
              <a:rPr lang="en-US" sz="4000" dirty="0" smtClean="0">
                <a:solidFill>
                  <a:srgbClr val="800000"/>
                </a:solidFill>
              </a:rPr>
              <a:t> </a:t>
            </a:r>
            <a:r>
              <a:rPr lang="en-US" sz="4000" i="1" dirty="0" smtClean="0">
                <a:solidFill>
                  <a:srgbClr val="800000"/>
                </a:solidFill>
              </a:rPr>
              <a:t>makes</a:t>
            </a:r>
            <a:r>
              <a:rPr lang="en-US" sz="4000" dirty="0" smtClean="0">
                <a:solidFill>
                  <a:srgbClr val="800000"/>
                </a:solidFill>
              </a:rPr>
              <a:t> </a:t>
            </a:r>
            <a:r>
              <a:rPr lang="en-US" sz="4000" b="1" dirty="0" smtClean="0">
                <a:solidFill>
                  <a:srgbClr val="800000"/>
                </a:solidFill>
              </a:rPr>
              <a:t>RNA</a:t>
            </a:r>
            <a:r>
              <a:rPr lang="en-US" sz="4000" dirty="0" smtClean="0">
                <a:solidFill>
                  <a:srgbClr val="800000"/>
                </a:solidFill>
              </a:rPr>
              <a:t> </a:t>
            </a:r>
            <a:r>
              <a:rPr lang="en-US" sz="4000" i="1" dirty="0" smtClean="0"/>
              <a:t>makes</a:t>
            </a:r>
            <a:r>
              <a:rPr lang="en-US" sz="4000" dirty="0" smtClean="0"/>
              <a:t> </a:t>
            </a:r>
            <a:r>
              <a:rPr lang="en-US" sz="4000" b="1" dirty="0" smtClean="0"/>
              <a:t>protein</a:t>
            </a:r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38354353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/>
              <a:t>What is </a:t>
            </a:r>
            <a:r>
              <a:rPr lang="en-US" sz="4000" dirty="0" smtClean="0"/>
              <a:t>RNA</a:t>
            </a:r>
            <a:r>
              <a:rPr lang="en-US" sz="4000" dirty="0"/>
              <a:t>?</a:t>
            </a:r>
            <a:br>
              <a:rPr lang="en-US" sz="4000" dirty="0"/>
            </a:br>
            <a:r>
              <a:rPr lang="en-US" sz="2400" b="0" dirty="0" smtClean="0"/>
              <a:t>RNA is like DNA but single-stranded and uses U instead of T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8555" y="2178188"/>
            <a:ext cx="5126566" cy="410125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567351" y="6488668"/>
            <a:ext cx="1576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Khan Academy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10916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 smtClean="0"/>
              <a:t>RNA is a </a:t>
            </a:r>
            <a:r>
              <a:rPr lang="en-US" sz="3600" i="1" dirty="0" smtClean="0"/>
              <a:t>transcription</a:t>
            </a:r>
            <a:r>
              <a:rPr lang="en-US" sz="3600" dirty="0" smtClean="0"/>
              <a:t> of DNA using the “antisense” strand as a template</a:t>
            </a:r>
            <a:endParaRPr lang="en-US" sz="3600" dirty="0"/>
          </a:p>
        </p:txBody>
      </p:sp>
      <p:sp>
        <p:nvSpPr>
          <p:cNvPr id="6" name="Content Placeholder 7"/>
          <p:cNvSpPr>
            <a:spLocks noGrp="1"/>
          </p:cNvSpPr>
          <p:nvPr>
            <p:ph idx="1"/>
          </p:nvPr>
        </p:nvSpPr>
        <p:spPr>
          <a:xfrm>
            <a:off x="457200" y="3509201"/>
            <a:ext cx="8229600" cy="283956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>
                <a:latin typeface="Courier"/>
                <a:cs typeface="Courier"/>
              </a:rPr>
              <a:t>TACTACAAGAGCCCGAAGTT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77130" y="3655610"/>
            <a:ext cx="1078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antisense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65779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6526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DNA supercoiling can impact expression of RNA (transcription)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7275" y="1822357"/>
            <a:ext cx="4252607" cy="4773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3071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What is </a:t>
            </a:r>
            <a:r>
              <a:rPr lang="en-US" sz="3600" dirty="0" smtClean="0"/>
              <a:t>RNA</a:t>
            </a:r>
            <a:r>
              <a:rPr lang="en-US" sz="3600" dirty="0"/>
              <a:t>?</a:t>
            </a:r>
            <a:br>
              <a:rPr lang="en-US" sz="3600" dirty="0"/>
            </a:br>
            <a:r>
              <a:rPr lang="en-US" sz="2400" b="0" dirty="0" smtClean="0"/>
              <a:t>messenger </a:t>
            </a:r>
            <a:r>
              <a:rPr lang="en-US" sz="2400" b="0" dirty="0"/>
              <a:t>R</a:t>
            </a:r>
            <a:r>
              <a:rPr lang="en-US" sz="2400" b="0" dirty="0" smtClean="0"/>
              <a:t>NA (mRNA) is </a:t>
            </a:r>
            <a:r>
              <a:rPr lang="en-US" sz="2400" b="0" dirty="0"/>
              <a:t>a </a:t>
            </a:r>
            <a:r>
              <a:rPr lang="en-US" sz="2400" dirty="0" smtClean="0"/>
              <a:t>transcription</a:t>
            </a:r>
            <a:r>
              <a:rPr lang="en-US" sz="2400" b="0" dirty="0" smtClean="0"/>
              <a:t> of a gene from DNA</a:t>
            </a:r>
            <a:endParaRPr lang="en-US" sz="2400" dirty="0"/>
          </a:p>
        </p:txBody>
      </p:sp>
      <p:sp>
        <p:nvSpPr>
          <p:cNvPr id="5" name="Rectangle 4"/>
          <p:cNvSpPr/>
          <p:nvPr/>
        </p:nvSpPr>
        <p:spPr>
          <a:xfrm>
            <a:off x="457200" y="2250658"/>
            <a:ext cx="5398911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800000"/>
                </a:solidFill>
                <a:latin typeface="Courier"/>
                <a:cs typeface="Courier"/>
              </a:rPr>
              <a:t>aaatataaactcacggaaccgtaagccgcgtaacctgtcaattcacggagaatagatgac</a:t>
            </a:r>
          </a:p>
          <a:p>
            <a:r>
              <a:rPr lang="en-US" sz="1100" dirty="0">
                <a:solidFill>
                  <a:srgbClr val="800000"/>
                </a:solidFill>
                <a:latin typeface="Courier"/>
                <a:cs typeface="Courier"/>
              </a:rPr>
              <a:t>tgtttatccttgagccactttggaaccgtacgtggggggttggatggtgcgcatacctcg</a:t>
            </a:r>
          </a:p>
          <a:p>
            <a:r>
              <a:rPr lang="en-US" sz="1100" dirty="0" err="1">
                <a:solidFill>
                  <a:srgbClr val="800000"/>
                </a:solidFill>
                <a:latin typeface="Courier"/>
                <a:cs typeface="Courier"/>
              </a:rPr>
              <a:t>cgaaggccaatacgcatatcgactggctcccagtttaggtccggttcatttgtgtttgtt</a:t>
            </a:r>
            <a:endParaRPr lang="en-US" sz="1100" dirty="0">
              <a:solidFill>
                <a:srgbClr val="800000"/>
              </a:solidFill>
              <a:latin typeface="Courier"/>
              <a:cs typeface="Courier"/>
            </a:endParaRPr>
          </a:p>
          <a:p>
            <a:r>
              <a:rPr lang="en-US" sz="1100" dirty="0" err="1" smtClean="0">
                <a:solidFill>
                  <a:srgbClr val="800000"/>
                </a:solidFill>
                <a:latin typeface="Courier"/>
                <a:cs typeface="Courier"/>
              </a:rPr>
              <a:t>ggaaaataa</a:t>
            </a:r>
            <a:r>
              <a:rPr lang="en-US" sz="1100" dirty="0" err="1" smtClean="0">
                <a:latin typeface="Courier"/>
                <a:cs typeface="Courier"/>
              </a:rPr>
              <a:t>gtgatggcgcc</a:t>
            </a:r>
            <a:r>
              <a:rPr lang="en-US" sz="1100" dirty="0" err="1">
                <a:solidFill>
                  <a:srgbClr val="3366FF"/>
                </a:solidFill>
                <a:latin typeface="Courier"/>
                <a:cs typeface="Courier"/>
              </a:rPr>
              <a:t>ttaccgggagtaggagcaaaacaacct</a:t>
            </a:r>
            <a:r>
              <a:rPr lang="en-US" sz="1100" dirty="0" err="1" smtClean="0">
                <a:latin typeface="Courier"/>
                <a:cs typeface="Courier"/>
              </a:rPr>
              <a:t>agctatttcttac</a:t>
            </a:r>
            <a:endParaRPr lang="en-US" sz="1100" dirty="0">
              <a:latin typeface="Courier"/>
              <a:cs typeface="Courier"/>
            </a:endParaRPr>
          </a:p>
          <a:p>
            <a:r>
              <a:rPr lang="en-US" sz="1100" dirty="0" err="1">
                <a:latin typeface="Courier"/>
                <a:cs typeface="Courier"/>
              </a:rPr>
              <a:t>gaacggtttccatcttgagacgcataccattgtgaaagctatacctactgttgctacttg</a:t>
            </a:r>
            <a:endParaRPr lang="en-US" sz="1100" dirty="0"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rgbClr val="008000"/>
                </a:solidFill>
                <a:latin typeface="Courier"/>
                <a:cs typeface="Courier"/>
              </a:rPr>
              <a:t>gaggcagtctctgccgccatagtgccggcttggatactgttgtatagattgcgagacgta</a:t>
            </a:r>
            <a:endParaRPr lang="en-US" sz="1100" dirty="0">
              <a:solidFill>
                <a:srgbClr val="008000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rgbClr val="008000"/>
                </a:solidFill>
                <a:latin typeface="Courier"/>
                <a:cs typeface="Courier"/>
              </a:rPr>
              <a:t>gtcaccatatcgaccaaggttaagcaataccgttttgtgatccgcgctagcacgtccccg</a:t>
            </a:r>
            <a:endParaRPr lang="en-US" sz="1100" dirty="0">
              <a:solidFill>
                <a:srgbClr val="008000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rgbClr val="008000"/>
                </a:solidFill>
                <a:latin typeface="Courier"/>
                <a:cs typeface="Courier"/>
              </a:rPr>
              <a:t>ccagaacttctaaaggtccctgtaatgcgttatcctctataggtatggctatcgaaaaag</a:t>
            </a:r>
            <a:endParaRPr lang="en-US" sz="1100" dirty="0">
              <a:solidFill>
                <a:srgbClr val="008000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rgbClr val="008000"/>
                </a:solidFill>
                <a:latin typeface="Courier"/>
                <a:cs typeface="Courier"/>
              </a:rPr>
              <a:t>cgctacaaaccgcagccaagatttaatctcgaacctgaacccgcccatcgctccacagta</a:t>
            </a:r>
            <a:endParaRPr lang="en-US" sz="1100" dirty="0">
              <a:solidFill>
                <a:srgbClr val="008000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rgbClr val="008000"/>
                </a:solidFill>
                <a:latin typeface="Courier"/>
                <a:cs typeface="Courier"/>
              </a:rPr>
              <a:t>gtctaaaaaggacctttacgagagacatcgtacgaaaaggtctggcagctgttcggagct</a:t>
            </a:r>
            <a:endParaRPr lang="en-US" sz="1100" dirty="0">
              <a:solidFill>
                <a:srgbClr val="008000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rgbClr val="008000"/>
                </a:solidFill>
                <a:latin typeface="Courier"/>
                <a:cs typeface="Courier"/>
              </a:rPr>
              <a:t>cgcccactagcttgctaagtgaatacgctctacatggatgcacccttctaactgtttcag</a:t>
            </a:r>
            <a:endParaRPr lang="en-US" sz="1100" dirty="0">
              <a:solidFill>
                <a:srgbClr val="008000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rgbClr val="008000"/>
                </a:solidFill>
                <a:latin typeface="Courier"/>
                <a:cs typeface="Courier"/>
              </a:rPr>
              <a:t>tgattacgtgcgcaacatagagcgtaacgaacgcgtaactcttggataaatgggtaccgt</a:t>
            </a:r>
            <a:endParaRPr lang="en-US" sz="1100" dirty="0">
              <a:solidFill>
                <a:srgbClr val="008000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rgbClr val="008000"/>
                </a:solidFill>
                <a:latin typeface="Courier"/>
                <a:cs typeface="Courier"/>
              </a:rPr>
              <a:t>agtaggacgtttccaagccccatttgcc</a:t>
            </a:r>
            <a:r>
              <a:rPr lang="en-US" sz="1100" dirty="0" err="1">
                <a:latin typeface="Courier"/>
                <a:cs typeface="Courier"/>
              </a:rPr>
              <a:t>catatccactagggggtccaacgccgcttgtt</a:t>
            </a:r>
            <a:endParaRPr lang="en-US" sz="1100" dirty="0">
              <a:latin typeface="Courier"/>
              <a:cs typeface="Courier"/>
            </a:endParaRPr>
          </a:p>
          <a:p>
            <a:r>
              <a:rPr lang="en-US" sz="1100" dirty="0" err="1">
                <a:latin typeface="Courier"/>
                <a:cs typeface="Courier"/>
              </a:rPr>
              <a:t>agggccggcccgacacacttgcggccgaccacggacatggtgcggaaccagaccaatgac</a:t>
            </a:r>
            <a:endParaRPr lang="en-US" sz="1100" dirty="0">
              <a:latin typeface="Courier"/>
              <a:cs typeface="Courier"/>
            </a:endParaRPr>
          </a:p>
          <a:p>
            <a:r>
              <a:rPr lang="en-US" sz="1100" dirty="0" err="1">
                <a:latin typeface="Courier"/>
                <a:cs typeface="Courier"/>
              </a:rPr>
              <a:t>gggagattcctcgagcctcactcctttctaatcgtctcttactctggaactcgttccccg</a:t>
            </a:r>
            <a:endParaRPr lang="en-US" sz="1100" dirty="0"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rgbClr val="FF6600"/>
                </a:solidFill>
                <a:latin typeface="Courier"/>
                <a:cs typeface="Courier"/>
              </a:rPr>
              <a:t>cgtcagacctgcctaacaatacggaaaacctggtcgttccttaggcgcattgtaattacc</a:t>
            </a:r>
            <a:endParaRPr lang="en-US" sz="1100" dirty="0">
              <a:solidFill>
                <a:srgbClr val="FF6600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rgbClr val="FF6600"/>
                </a:solidFill>
                <a:latin typeface="Courier"/>
                <a:cs typeface="Courier"/>
              </a:rPr>
              <a:t>cgtacatcaagcaccaccggagatgaagaagccgtgttttaccgtgtctgtaaagaaacg</a:t>
            </a:r>
            <a:endParaRPr lang="en-US" sz="1100" dirty="0">
              <a:solidFill>
                <a:srgbClr val="FF6600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rgbClr val="FF6600"/>
                </a:solidFill>
                <a:latin typeface="Courier"/>
                <a:cs typeface="Courier"/>
              </a:rPr>
              <a:t>agccgcaagctatcattaatatgtcattagtagttgtggaatggcgctaggaatcagaca</a:t>
            </a:r>
            <a:endParaRPr lang="en-US" sz="1100" dirty="0">
              <a:solidFill>
                <a:srgbClr val="FF6600"/>
              </a:solidFill>
              <a:latin typeface="Courier"/>
              <a:cs typeface="Courier"/>
            </a:endParaRPr>
          </a:p>
          <a:p>
            <a:r>
              <a:rPr lang="en-US" sz="1100" dirty="0" err="1">
                <a:latin typeface="Courier"/>
                <a:cs typeface="Courier"/>
              </a:rPr>
              <a:t>ctgccctgtaaatgattcgcgccatcgaatgatataggactgaagcgagcctgggctata</a:t>
            </a:r>
            <a:endParaRPr lang="en-US" sz="1100" dirty="0">
              <a:latin typeface="Courier"/>
              <a:cs typeface="Courier"/>
            </a:endParaRPr>
          </a:p>
          <a:p>
            <a:r>
              <a:rPr lang="en-US" sz="1100" dirty="0" err="1">
                <a:latin typeface="Courier"/>
                <a:cs typeface="Courier"/>
              </a:rPr>
              <a:t>ggctacaattaggacgtttccttctgctacaacctctttcggagtaatgcaacctcactt</a:t>
            </a:r>
            <a:endParaRPr lang="en-US" sz="1100" dirty="0"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rgbClr val="660066"/>
                </a:solidFill>
                <a:latin typeface="Courier"/>
                <a:cs typeface="Courier"/>
              </a:rPr>
              <a:t>actcactggtcatcacccagttgcagtacagggtcagtgatatttgtgatagggtacgtc</a:t>
            </a:r>
            <a:endParaRPr lang="en-US" sz="1100" dirty="0">
              <a:solidFill>
                <a:srgbClr val="660066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rgbClr val="660066"/>
                </a:solidFill>
                <a:latin typeface="Courier"/>
                <a:cs typeface="Courier"/>
              </a:rPr>
              <a:t>aaaatagcagtgagggtctagagcgtcatggaggggttaggccagacgtcggtgtcaggt</a:t>
            </a:r>
            <a:endParaRPr lang="en-US" sz="1100" dirty="0">
              <a:solidFill>
                <a:srgbClr val="660066"/>
              </a:solidFill>
              <a:latin typeface="Courier"/>
              <a:cs typeface="Courier"/>
            </a:endParaRPr>
          </a:p>
          <a:p>
            <a:r>
              <a:rPr lang="en-US" sz="1100" dirty="0" err="1">
                <a:latin typeface="Courier"/>
                <a:cs typeface="Courier"/>
              </a:rPr>
              <a:t>caggcggggagataagcgtccttatttcacgattaggcccgcaggagcgtcttaactaac</a:t>
            </a:r>
            <a:endParaRPr lang="en-US" sz="1100" dirty="0">
              <a:latin typeface="Courier"/>
              <a:cs typeface="Courier"/>
            </a:endParaRPr>
          </a:p>
          <a:p>
            <a:r>
              <a:rPr lang="en-US" sz="1100" dirty="0" err="1" smtClean="0">
                <a:latin typeface="Courier"/>
                <a:cs typeface="Courier"/>
              </a:rPr>
              <a:t>caacaacttggcggtagggggggtccttaaatgaggcattgatggatgatctatgtgagg</a:t>
            </a:r>
            <a:endParaRPr lang="en-US" sz="1100" dirty="0">
              <a:latin typeface="Courier"/>
              <a:cs typeface="Courier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593172" y="3302112"/>
            <a:ext cx="309362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err="1" smtClean="0">
                <a:solidFill>
                  <a:srgbClr val="3366FF"/>
                </a:solidFill>
                <a:latin typeface="Courier"/>
                <a:cs typeface="Courier"/>
              </a:rPr>
              <a:t>uuaccgggaguaggagcaaaacaaccu</a:t>
            </a:r>
            <a:endParaRPr lang="en-US" sz="1400" dirty="0"/>
          </a:p>
        </p:txBody>
      </p:sp>
      <p:cxnSp>
        <p:nvCxnSpPr>
          <p:cNvPr id="8" name="Curved Connector 7"/>
          <p:cNvCxnSpPr>
            <a:endCxn id="6" idx="0"/>
          </p:cNvCxnSpPr>
          <p:nvPr/>
        </p:nvCxnSpPr>
        <p:spPr>
          <a:xfrm>
            <a:off x="4439920" y="2935111"/>
            <a:ext cx="2700066" cy="367001"/>
          </a:xfrm>
          <a:prstGeom prst="curved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itle 1"/>
          <p:cNvSpPr txBox="1">
            <a:spLocks/>
          </p:cNvSpPr>
          <p:nvPr/>
        </p:nvSpPr>
        <p:spPr>
          <a:xfrm>
            <a:off x="457200" y="1662867"/>
            <a:ext cx="3508022" cy="7131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0" dirty="0" smtClean="0"/>
              <a:t>DNA (with many genes)</a:t>
            </a:r>
            <a:endParaRPr lang="en-US" sz="1600" b="0" dirty="0"/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5635978" y="3647156"/>
            <a:ext cx="3508022" cy="487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0" dirty="0" smtClean="0"/>
              <a:t>mRNA expression of one gene</a:t>
            </a:r>
            <a:endParaRPr lang="en-US" sz="1400" b="0" dirty="0"/>
          </a:p>
        </p:txBody>
      </p:sp>
    </p:spTree>
    <p:extLst>
      <p:ext uri="{BB962C8B-B14F-4D97-AF65-F5344CB8AC3E}">
        <p14:creationId xmlns:p14="http://schemas.microsoft.com/office/powerpoint/2010/main" val="15070758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 smtClean="0"/>
              <a:t>The most common interpretation of the Central Dogma of Molecular Biology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44226" y="1828335"/>
            <a:ext cx="7655549" cy="1256107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4000" b="1" dirty="0" smtClean="0"/>
              <a:t>DNA</a:t>
            </a:r>
            <a:r>
              <a:rPr lang="en-US" sz="4000" dirty="0" smtClean="0"/>
              <a:t> </a:t>
            </a:r>
            <a:r>
              <a:rPr lang="en-US" sz="4000" i="1" dirty="0" smtClean="0"/>
              <a:t>makes</a:t>
            </a:r>
            <a:r>
              <a:rPr lang="en-US" sz="4000" dirty="0" smtClean="0"/>
              <a:t> </a:t>
            </a:r>
            <a:r>
              <a:rPr lang="en-US" sz="4000" b="1" dirty="0" smtClean="0"/>
              <a:t>RNA</a:t>
            </a:r>
            <a:r>
              <a:rPr lang="en-US" sz="4000" dirty="0" smtClean="0"/>
              <a:t> </a:t>
            </a:r>
            <a:r>
              <a:rPr lang="en-US" sz="4000" i="1" dirty="0" smtClean="0"/>
              <a:t>makes</a:t>
            </a:r>
            <a:r>
              <a:rPr lang="en-US" sz="4000" dirty="0" smtClean="0"/>
              <a:t> </a:t>
            </a:r>
            <a:r>
              <a:rPr lang="en-US" sz="4000" b="1" dirty="0" smtClean="0"/>
              <a:t>protein</a:t>
            </a:r>
            <a:endParaRPr lang="en-US" sz="40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756" y="2802565"/>
            <a:ext cx="6260560" cy="383167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120495" y="6581001"/>
            <a:ext cx="402350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https://science-</a:t>
            </a:r>
            <a:r>
              <a:rPr lang="en-US" sz="1200" dirty="0" err="1"/>
              <a:t>explained.com</a:t>
            </a:r>
            <a:r>
              <a:rPr lang="en-US" sz="1200" dirty="0"/>
              <a:t>/theory/</a:t>
            </a:r>
            <a:r>
              <a:rPr lang="en-US" sz="1200" dirty="0" err="1"/>
              <a:t>dna</a:t>
            </a:r>
            <a:r>
              <a:rPr lang="en-US" sz="1200" dirty="0"/>
              <a:t>-</a:t>
            </a:r>
            <a:r>
              <a:rPr lang="en-US" sz="1200" dirty="0" err="1"/>
              <a:t>rna</a:t>
            </a:r>
            <a:r>
              <a:rPr lang="en-US" sz="1200" dirty="0"/>
              <a:t>-and-protein/</a:t>
            </a:r>
          </a:p>
        </p:txBody>
      </p:sp>
    </p:spTree>
    <p:extLst>
      <p:ext uri="{BB962C8B-B14F-4D97-AF65-F5344CB8AC3E}">
        <p14:creationId xmlns:p14="http://schemas.microsoft.com/office/powerpoint/2010/main" val="3193626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 smtClean="0"/>
              <a:t>RNA is literally and metaphorically central to the Central Dogma</a:t>
            </a:r>
            <a:endParaRPr lang="en-US" sz="2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It degrades relatively easily but this facilitates gene expression control</a:t>
            </a:r>
          </a:p>
          <a:p>
            <a:r>
              <a:rPr lang="en-US" dirty="0" smtClean="0"/>
              <a:t>Messenger RNA (mRNA) has a coding role to produce protein, but other classes of RNA can be functional on its own (noncoding RNA)</a:t>
            </a:r>
          </a:p>
          <a:p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744226" y="5288017"/>
            <a:ext cx="7655549" cy="12561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4000" b="1" dirty="0" smtClean="0"/>
              <a:t>DNA</a:t>
            </a:r>
            <a:r>
              <a:rPr lang="en-US" sz="4000" dirty="0" smtClean="0"/>
              <a:t> </a:t>
            </a:r>
            <a:r>
              <a:rPr lang="en-US" sz="4000" i="1" dirty="0" smtClean="0"/>
              <a:t>makes</a:t>
            </a:r>
            <a:r>
              <a:rPr lang="en-US" sz="4000" dirty="0" smtClean="0"/>
              <a:t> </a:t>
            </a:r>
            <a:r>
              <a:rPr lang="en-US" sz="4000" b="1" dirty="0" smtClean="0">
                <a:solidFill>
                  <a:srgbClr val="800000"/>
                </a:solidFill>
              </a:rPr>
              <a:t>RNA</a:t>
            </a:r>
            <a:r>
              <a:rPr lang="en-US" sz="4000" dirty="0" smtClean="0">
                <a:solidFill>
                  <a:srgbClr val="800000"/>
                </a:solidFill>
              </a:rPr>
              <a:t> </a:t>
            </a:r>
            <a:r>
              <a:rPr lang="en-US" sz="4000" i="1" dirty="0" smtClean="0"/>
              <a:t>makes</a:t>
            </a:r>
            <a:r>
              <a:rPr lang="en-US" sz="4000" dirty="0" smtClean="0"/>
              <a:t> </a:t>
            </a:r>
            <a:r>
              <a:rPr lang="en-US" sz="4000" b="1" dirty="0" smtClean="0"/>
              <a:t>protein</a:t>
            </a:r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3521546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 smtClean="0"/>
              <a:t>RNA provides the template to produce protein</a:t>
            </a:r>
            <a:br>
              <a:rPr lang="en-US" sz="3200" dirty="0" smtClean="0"/>
            </a:br>
            <a:r>
              <a:rPr lang="en-US" sz="2400" dirty="0" smtClean="0"/>
              <a:t>Translation</a:t>
            </a:r>
            <a:r>
              <a:rPr lang="en-US" sz="2400" b="0" dirty="0" smtClean="0"/>
              <a:t>: Going from nucleotides to amino acids</a:t>
            </a:r>
            <a:endParaRPr lang="en-US" sz="3600" b="0" dirty="0"/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744226" y="2604664"/>
            <a:ext cx="7655549" cy="1256107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4000" b="1" dirty="0" smtClean="0"/>
              <a:t>DNA</a:t>
            </a:r>
            <a:r>
              <a:rPr lang="en-US" sz="4000" dirty="0" smtClean="0"/>
              <a:t> </a:t>
            </a:r>
            <a:r>
              <a:rPr lang="en-US" sz="4000" i="1" dirty="0" smtClean="0"/>
              <a:t>makes</a:t>
            </a:r>
            <a:r>
              <a:rPr lang="en-US" sz="4000" dirty="0" smtClean="0"/>
              <a:t> </a:t>
            </a:r>
            <a:r>
              <a:rPr lang="en-US" sz="4000" b="1" dirty="0" smtClean="0">
                <a:solidFill>
                  <a:srgbClr val="800000"/>
                </a:solidFill>
              </a:rPr>
              <a:t>RNA</a:t>
            </a:r>
            <a:r>
              <a:rPr lang="en-US" sz="4000" dirty="0" smtClean="0">
                <a:solidFill>
                  <a:srgbClr val="800000"/>
                </a:solidFill>
              </a:rPr>
              <a:t> </a:t>
            </a:r>
            <a:r>
              <a:rPr lang="en-US" sz="4000" i="1" dirty="0" smtClean="0">
                <a:solidFill>
                  <a:srgbClr val="800000"/>
                </a:solidFill>
              </a:rPr>
              <a:t>makes</a:t>
            </a:r>
            <a:r>
              <a:rPr lang="en-US" sz="4000" dirty="0" smtClean="0">
                <a:solidFill>
                  <a:srgbClr val="800000"/>
                </a:solidFill>
              </a:rPr>
              <a:t> </a:t>
            </a:r>
            <a:r>
              <a:rPr lang="en-US" sz="4000" b="1" dirty="0" smtClean="0">
                <a:solidFill>
                  <a:srgbClr val="800000"/>
                </a:solidFill>
              </a:rPr>
              <a:t>protein</a:t>
            </a:r>
            <a:endParaRPr lang="en-US" sz="4000" b="1" dirty="0">
              <a:solidFill>
                <a:srgbClr val="8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32943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Transcription vs. translation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99592" y="4711141"/>
            <a:ext cx="3196119" cy="1042801"/>
          </a:xfrm>
        </p:spPr>
        <p:txBody>
          <a:bodyPr>
            <a:normAutofit fontScale="62500" lnSpcReduction="20000"/>
          </a:bodyPr>
          <a:lstStyle/>
          <a:p>
            <a:pPr marL="0" indent="0" algn="ctr">
              <a:buNone/>
            </a:pPr>
            <a:r>
              <a:rPr lang="en-US" dirty="0" smtClean="0"/>
              <a:t>Transcription:</a:t>
            </a:r>
          </a:p>
          <a:p>
            <a:r>
              <a:rPr lang="en-US" dirty="0" smtClean="0"/>
              <a:t>script, scribe, scripture</a:t>
            </a:r>
          </a:p>
          <a:p>
            <a:r>
              <a:rPr lang="en-US" dirty="0"/>
              <a:t>n</a:t>
            </a:r>
            <a:r>
              <a:rPr lang="en-US" dirty="0" smtClean="0"/>
              <a:t>ucleotide to nucleotide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744226" y="2604664"/>
            <a:ext cx="7655549" cy="12561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4000" b="1" smtClean="0">
                <a:solidFill>
                  <a:srgbClr val="000000"/>
                </a:solidFill>
              </a:rPr>
              <a:t>DNA</a:t>
            </a:r>
            <a:r>
              <a:rPr lang="en-US" sz="4000" smtClean="0">
                <a:solidFill>
                  <a:srgbClr val="000000"/>
                </a:solidFill>
              </a:rPr>
              <a:t> </a:t>
            </a:r>
            <a:r>
              <a:rPr lang="en-US" sz="4000" i="1" smtClean="0">
                <a:solidFill>
                  <a:srgbClr val="000000"/>
                </a:solidFill>
              </a:rPr>
              <a:t>makes</a:t>
            </a:r>
            <a:r>
              <a:rPr lang="en-US" sz="4000" smtClean="0">
                <a:solidFill>
                  <a:srgbClr val="000000"/>
                </a:solidFill>
              </a:rPr>
              <a:t> </a:t>
            </a:r>
            <a:r>
              <a:rPr lang="en-US" sz="4000" b="1" smtClean="0">
                <a:solidFill>
                  <a:srgbClr val="000000"/>
                </a:solidFill>
              </a:rPr>
              <a:t>RNA</a:t>
            </a:r>
            <a:r>
              <a:rPr lang="en-US" sz="4000" smtClean="0">
                <a:solidFill>
                  <a:srgbClr val="000000"/>
                </a:solidFill>
              </a:rPr>
              <a:t> </a:t>
            </a:r>
            <a:r>
              <a:rPr lang="en-US" sz="4000" i="1" smtClean="0">
                <a:solidFill>
                  <a:srgbClr val="000000"/>
                </a:solidFill>
              </a:rPr>
              <a:t>makes</a:t>
            </a:r>
            <a:r>
              <a:rPr lang="en-US" sz="4000" smtClean="0">
                <a:solidFill>
                  <a:srgbClr val="000000"/>
                </a:solidFill>
              </a:rPr>
              <a:t> </a:t>
            </a:r>
            <a:r>
              <a:rPr lang="en-US" sz="4000" b="1" smtClean="0">
                <a:solidFill>
                  <a:srgbClr val="000000"/>
                </a:solidFill>
              </a:rPr>
              <a:t>protein</a:t>
            </a:r>
            <a:endParaRPr lang="en-US" sz="4000" b="1" dirty="0">
              <a:solidFill>
                <a:srgbClr val="000000"/>
              </a:solidFill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423935" y="4711141"/>
            <a:ext cx="4020790" cy="12161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 smtClean="0"/>
              <a:t>Translation:</a:t>
            </a:r>
          </a:p>
          <a:p>
            <a:r>
              <a:rPr lang="en-US" sz="2000" dirty="0" smtClean="0"/>
              <a:t>going from one language to another</a:t>
            </a:r>
          </a:p>
          <a:p>
            <a:r>
              <a:rPr lang="en-US" sz="2000" dirty="0"/>
              <a:t>n</a:t>
            </a:r>
            <a:r>
              <a:rPr lang="en-US" sz="2000" dirty="0" smtClean="0"/>
              <a:t>ucleotide to amino acid</a:t>
            </a:r>
            <a:endParaRPr lang="en-US" sz="2000" dirty="0"/>
          </a:p>
        </p:txBody>
      </p:sp>
      <p:sp>
        <p:nvSpPr>
          <p:cNvPr id="6" name="Right Brace 5"/>
          <p:cNvSpPr/>
          <p:nvPr/>
        </p:nvSpPr>
        <p:spPr>
          <a:xfrm rot="5400000">
            <a:off x="2909040" y="2313690"/>
            <a:ext cx="199793" cy="2173549"/>
          </a:xfrm>
          <a:prstGeom prst="rightBrac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Brace 6"/>
          <p:cNvSpPr/>
          <p:nvPr/>
        </p:nvSpPr>
        <p:spPr>
          <a:xfrm rot="5400000">
            <a:off x="5353735" y="2309022"/>
            <a:ext cx="199793" cy="2173549"/>
          </a:xfrm>
          <a:prstGeom prst="rightBrac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2469110" y="3557438"/>
            <a:ext cx="511284" cy="121077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endCxn id="5" idx="0"/>
          </p:cNvCxnSpPr>
          <p:nvPr/>
        </p:nvCxnSpPr>
        <p:spPr>
          <a:xfrm>
            <a:off x="5522790" y="3500362"/>
            <a:ext cx="911540" cy="121077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38433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 smtClean="0"/>
              <a:t>Transfer RNA (</a:t>
            </a:r>
            <a:r>
              <a:rPr lang="en-US" sz="3200" dirty="0" err="1" smtClean="0"/>
              <a:t>tRNA</a:t>
            </a:r>
            <a:r>
              <a:rPr lang="en-US" sz="3200" dirty="0" smtClean="0"/>
              <a:t>) serves as the molecular translator between mRNA and proteins</a:t>
            </a:r>
            <a:endParaRPr lang="en-US"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8728" y="2084667"/>
            <a:ext cx="6117753" cy="390856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022141" y="6488668"/>
            <a:ext cx="1121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Wikipedia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59714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 smtClean="0"/>
              <a:t>Three-base codons in DNA/RNA become </a:t>
            </a:r>
            <a:r>
              <a:rPr lang="en-US" sz="3600" i="1" dirty="0" smtClean="0"/>
              <a:t>translated </a:t>
            </a:r>
            <a:r>
              <a:rPr lang="en-US" sz="3600" dirty="0" smtClean="0"/>
              <a:t>to amino acids in protein </a:t>
            </a:r>
            <a:endParaRPr lang="en-US" sz="36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6233" y="1715766"/>
            <a:ext cx="5063718" cy="4420203"/>
          </a:xfrm>
          <a:prstGeom prst="rect">
            <a:avLst/>
          </a:prstGeom>
        </p:spPr>
      </p:pic>
      <p:sp>
        <p:nvSpPr>
          <p:cNvPr id="6" name="Content Placeholder 7"/>
          <p:cNvSpPr>
            <a:spLocks noGrp="1"/>
          </p:cNvSpPr>
          <p:nvPr>
            <p:ph idx="1"/>
          </p:nvPr>
        </p:nvSpPr>
        <p:spPr>
          <a:xfrm>
            <a:off x="202672" y="3460206"/>
            <a:ext cx="3553561" cy="80894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400" dirty="0" smtClean="0">
                <a:latin typeface="Courier"/>
                <a:cs typeface="Courier"/>
              </a:rPr>
              <a:t>ATGATGTTCTCGGGCTTC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875247" y="3307855"/>
            <a:ext cx="0" cy="800732"/>
          </a:xfrm>
          <a:prstGeom prst="line">
            <a:avLst/>
          </a:prstGeom>
          <a:ln w="9525" cmpd="sng">
            <a:solidFill>
              <a:srgbClr val="0E1B2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1424585" y="3307855"/>
            <a:ext cx="0" cy="800732"/>
          </a:xfrm>
          <a:prstGeom prst="line">
            <a:avLst/>
          </a:prstGeom>
          <a:ln w="9525" cmpd="sng">
            <a:solidFill>
              <a:srgbClr val="0E1B2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1973923" y="3307855"/>
            <a:ext cx="0" cy="800732"/>
          </a:xfrm>
          <a:prstGeom prst="line">
            <a:avLst/>
          </a:prstGeom>
          <a:ln w="9525" cmpd="sng">
            <a:solidFill>
              <a:srgbClr val="0E1B2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2523261" y="3307855"/>
            <a:ext cx="0" cy="800732"/>
          </a:xfrm>
          <a:prstGeom prst="line">
            <a:avLst/>
          </a:prstGeom>
          <a:ln w="9525" cmpd="sng">
            <a:solidFill>
              <a:srgbClr val="0E1B2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3072600" y="3307855"/>
            <a:ext cx="0" cy="800732"/>
          </a:xfrm>
          <a:prstGeom prst="line">
            <a:avLst/>
          </a:prstGeom>
          <a:ln w="9525" cmpd="sng">
            <a:solidFill>
              <a:srgbClr val="0E1B2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70180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5844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What are amino acids?</a:t>
            </a:r>
            <a:br>
              <a:rPr lang="en-US" sz="4000" dirty="0" smtClean="0"/>
            </a:br>
            <a:r>
              <a:rPr lang="en-US" sz="2200" b="0" dirty="0" smtClean="0"/>
              <a:t>Building blocks of protein that can be quite </a:t>
            </a:r>
            <a:r>
              <a:rPr lang="en-US" sz="2200" b="0" u="sng" dirty="0" smtClean="0"/>
              <a:t>different</a:t>
            </a:r>
            <a:r>
              <a:rPr lang="en-US" sz="2200" b="0" dirty="0" smtClean="0"/>
              <a:t> from each other</a:t>
            </a:r>
            <a:endParaRPr lang="en-US" sz="4000" b="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064" y="2346975"/>
            <a:ext cx="2581476" cy="309248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649969"/>
            <a:ext cx="3573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Nucleotides</a:t>
            </a:r>
          </a:p>
        </p:txBody>
      </p:sp>
      <p:sp>
        <p:nvSpPr>
          <p:cNvPr id="6" name="Rectangle 5"/>
          <p:cNvSpPr/>
          <p:nvPr/>
        </p:nvSpPr>
        <p:spPr>
          <a:xfrm>
            <a:off x="158869" y="5950260"/>
            <a:ext cx="4148250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 dirty="0" smtClean="0"/>
              <a:t>Only four with similar chemical properties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 smtClean="0"/>
              <a:t>Leads to only helixes being formed</a:t>
            </a:r>
          </a:p>
        </p:txBody>
      </p:sp>
      <p:sp>
        <p:nvSpPr>
          <p:cNvPr id="7" name="Rectangle 6"/>
          <p:cNvSpPr/>
          <p:nvPr/>
        </p:nvSpPr>
        <p:spPr>
          <a:xfrm>
            <a:off x="4307119" y="5968988"/>
            <a:ext cx="4638982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 dirty="0" smtClean="0"/>
              <a:t>21 amino acids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 smtClean="0"/>
              <a:t>A variety of protein shapes can be formed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563168" y="1649969"/>
            <a:ext cx="3573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Amino acids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9266" y="2095110"/>
            <a:ext cx="3127884" cy="385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5908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 smtClean="0"/>
              <a:t>Amino acids have a variety of chemical properties</a:t>
            </a:r>
            <a:br>
              <a:rPr lang="en-US" sz="2800" dirty="0" smtClean="0"/>
            </a:br>
            <a:r>
              <a:rPr lang="en-US" sz="2000" b="0" dirty="0"/>
              <a:t>G</a:t>
            </a:r>
            <a:r>
              <a:rPr lang="en-US" sz="2000" b="0" dirty="0" smtClean="0"/>
              <a:t>iving rise to different secondary and tertiary structures </a:t>
            </a:r>
            <a:endParaRPr lang="en-US" sz="2000" b="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0928" y="1449189"/>
            <a:ext cx="4252092" cy="5239642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358461" y="4108417"/>
            <a:ext cx="3051342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21 total amino acids.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20 are “standard” amino acids that are decoded by DNA/RNA. 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9 are “essential” in that they only come from the diet. The body cannot produce them.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1081520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 smtClean="0"/>
              <a:t>Structure can be described at different levels</a:t>
            </a:r>
            <a:endParaRPr lang="en-US" sz="4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t="4337"/>
          <a:stretch/>
        </p:blipFill>
        <p:spPr>
          <a:xfrm>
            <a:off x="684193" y="2591602"/>
            <a:ext cx="3574096" cy="89353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8276" y="2743801"/>
            <a:ext cx="3252353" cy="301724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193" y="3602915"/>
            <a:ext cx="3705226" cy="282944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770232" y="2017087"/>
            <a:ext cx="15271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rgbClr val="800000"/>
                </a:solidFill>
              </a:rPr>
              <a:t>Primary structure</a:t>
            </a:r>
          </a:p>
          <a:p>
            <a:pPr algn="ctr"/>
            <a:r>
              <a:rPr lang="en-US" sz="1400" b="1" dirty="0" smtClean="0">
                <a:solidFill>
                  <a:srgbClr val="800000"/>
                </a:solidFill>
              </a:rPr>
              <a:t>(sequence of AAs)</a:t>
            </a:r>
            <a:endParaRPr lang="en-US" sz="1400" b="1" dirty="0">
              <a:solidFill>
                <a:srgbClr val="80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977358" y="2348161"/>
            <a:ext cx="16850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rgbClr val="800000"/>
                </a:solidFill>
              </a:rPr>
              <a:t>Secondary structure</a:t>
            </a:r>
            <a:endParaRPr lang="en-US" sz="1400" b="1" dirty="0">
              <a:solidFill>
                <a:srgbClr val="800000"/>
              </a:solidFill>
            </a:endParaRPr>
          </a:p>
        </p:txBody>
      </p:sp>
      <p:cxnSp>
        <p:nvCxnSpPr>
          <p:cNvPr id="11" name="Straight Arrow Connector 10"/>
          <p:cNvCxnSpPr>
            <a:stCxn id="10" idx="2"/>
          </p:cNvCxnSpPr>
          <p:nvPr/>
        </p:nvCxnSpPr>
        <p:spPr>
          <a:xfrm>
            <a:off x="5819897" y="2655938"/>
            <a:ext cx="212831" cy="381324"/>
          </a:xfrm>
          <a:prstGeom prst="straightConnector1">
            <a:avLst/>
          </a:prstGeom>
          <a:ln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785944" y="3528961"/>
            <a:ext cx="136200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rgbClr val="800000"/>
                </a:solidFill>
              </a:rPr>
              <a:t>Tertiary structure</a:t>
            </a:r>
          </a:p>
          <a:p>
            <a:pPr algn="ctr"/>
            <a:r>
              <a:rPr lang="en-US" sz="1400" b="1" dirty="0" smtClean="0">
                <a:solidFill>
                  <a:srgbClr val="800000"/>
                </a:solidFill>
              </a:rPr>
              <a:t>(overall shape of the protein)</a:t>
            </a:r>
            <a:endParaRPr lang="en-US" sz="1400" b="1" dirty="0">
              <a:solidFill>
                <a:srgbClr val="800000"/>
              </a:solidFill>
            </a:endParaRPr>
          </a:p>
        </p:txBody>
      </p:sp>
      <p:sp>
        <p:nvSpPr>
          <p:cNvPr id="13" name="Right Brace 12"/>
          <p:cNvSpPr/>
          <p:nvPr/>
        </p:nvSpPr>
        <p:spPr>
          <a:xfrm>
            <a:off x="7738006" y="2743801"/>
            <a:ext cx="199793" cy="2173549"/>
          </a:xfrm>
          <a:prstGeom prst="rightBrac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6327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2400" dirty="0" smtClean="0"/>
              <a:t>Variety of amino acid types means a variety of protein shapes and functions</a:t>
            </a:r>
            <a:br>
              <a:rPr lang="en-US" sz="2400" dirty="0" smtClean="0"/>
            </a:br>
            <a:r>
              <a:rPr lang="en-US" sz="2400" b="0" dirty="0"/>
              <a:t>“Form follows function</a:t>
            </a:r>
            <a:r>
              <a:rPr lang="en-US" sz="2400" b="0" dirty="0" smtClean="0"/>
              <a:t>”</a:t>
            </a:r>
            <a:endParaRPr lang="en-US" sz="2800" b="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8827" y="3962246"/>
            <a:ext cx="3542510" cy="274101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8827" y="2522498"/>
            <a:ext cx="3233119" cy="143974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760672" y="1635605"/>
            <a:ext cx="20024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800000"/>
                </a:solidFill>
              </a:rPr>
              <a:t>Myosin</a:t>
            </a:r>
          </a:p>
          <a:p>
            <a:pPr algn="ctr"/>
            <a:r>
              <a:rPr lang="en-US" sz="2000" dirty="0" smtClean="0"/>
              <a:t>(found in muscle)</a:t>
            </a:r>
            <a:endParaRPr lang="en-US" sz="2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3664" y="2522498"/>
            <a:ext cx="2223699" cy="344798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513664" y="1655939"/>
            <a:ext cx="204515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800000"/>
                </a:solidFill>
              </a:rPr>
              <a:t>Rhodopsin</a:t>
            </a:r>
          </a:p>
          <a:p>
            <a:pPr algn="ctr"/>
            <a:r>
              <a:rPr lang="en-US" sz="2000" dirty="0" smtClean="0"/>
              <a:t>(found in the eye)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3320906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(re)-introduction to DNA, RNA, and protein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26178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Enzymes, which are proteins, catalyze biochemical reactions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173610"/>
            <a:ext cx="8345862" cy="1925273"/>
          </a:xfrm>
        </p:spPr>
        <p:txBody>
          <a:bodyPr>
            <a:normAutofit/>
          </a:bodyPr>
          <a:lstStyle/>
          <a:p>
            <a:r>
              <a:rPr lang="en-US" sz="2800" dirty="0" smtClean="0"/>
              <a:t>Enzymes are like a </a:t>
            </a:r>
            <a:r>
              <a:rPr lang="en-US" sz="2800" b="1" dirty="0" smtClean="0"/>
              <a:t>key</a:t>
            </a:r>
            <a:r>
              <a:rPr lang="en-US" sz="2800" dirty="0" smtClean="0"/>
              <a:t> and players in a chemical reaction are the </a:t>
            </a:r>
            <a:r>
              <a:rPr lang="en-US" sz="2800" b="1" dirty="0" smtClean="0"/>
              <a:t>locks</a:t>
            </a:r>
          </a:p>
          <a:p>
            <a:r>
              <a:rPr lang="en-US" sz="2800" dirty="0" smtClean="0"/>
              <a:t>Drugs often interact with enzymes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5636" y="3752553"/>
            <a:ext cx="7164934" cy="2798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706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the Central Dogma influences our biology</a:t>
            </a:r>
          </a:p>
        </p:txBody>
      </p:sp>
    </p:spTree>
    <p:extLst>
      <p:ext uri="{BB962C8B-B14F-4D97-AF65-F5344CB8AC3E}">
        <p14:creationId xmlns:p14="http://schemas.microsoft.com/office/powerpoint/2010/main" val="9761644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 smtClean="0"/>
              <a:t>Cellular location of DNA, RNA and protein</a:t>
            </a:r>
            <a:endParaRPr lang="en-US" sz="4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9950" y="1877580"/>
            <a:ext cx="6631794" cy="4058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4966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2400" dirty="0" smtClean="0"/>
              <a:t>The same DNA is in every cell of our bodies but </a:t>
            </a:r>
            <a:r>
              <a:rPr lang="en-US" sz="2400" u="sng" dirty="0" smtClean="0"/>
              <a:t>selective</a:t>
            </a:r>
            <a:r>
              <a:rPr lang="en-US" sz="2400" dirty="0" smtClean="0"/>
              <a:t> expression of RNA and protein leads to tissue specialization and function</a:t>
            </a:r>
            <a:endParaRPr lang="en-US" sz="36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2656" y="2176144"/>
            <a:ext cx="3092645" cy="4085600"/>
          </a:xfrm>
          <a:prstGeom prst="rect">
            <a:avLst/>
          </a:prstGeom>
        </p:spPr>
      </p:pic>
      <p:sp>
        <p:nvSpPr>
          <p:cNvPr id="13" name="Right Arrow 12"/>
          <p:cNvSpPr/>
          <p:nvPr/>
        </p:nvSpPr>
        <p:spPr>
          <a:xfrm>
            <a:off x="4027135" y="2976877"/>
            <a:ext cx="469070" cy="297490"/>
          </a:xfrm>
          <a:prstGeom prst="rightArrow">
            <a:avLst/>
          </a:prstGeom>
          <a:solidFill>
            <a:srgbClr val="0E1B2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203135" y="1586701"/>
            <a:ext cx="18433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6600"/>
                </a:solidFill>
              </a:rPr>
              <a:t>“brain” mRNA/protein</a:t>
            </a:r>
            <a:endParaRPr lang="en-US" sz="2000" dirty="0">
              <a:solidFill>
                <a:srgbClr val="FF66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266395" y="1586701"/>
            <a:ext cx="16127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FF"/>
                </a:solidFill>
              </a:rPr>
              <a:t>“eye” mRNA/protein</a:t>
            </a:r>
            <a:endParaRPr lang="en-US" sz="2000" dirty="0">
              <a:solidFill>
                <a:srgbClr val="0000FF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320843" y="4674384"/>
            <a:ext cx="15583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8000"/>
                </a:solidFill>
              </a:rPr>
              <a:t>“bladder” mRNA/protein</a:t>
            </a:r>
            <a:endParaRPr lang="en-US" sz="2000" dirty="0">
              <a:solidFill>
                <a:srgbClr val="008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142" y="1950166"/>
            <a:ext cx="3682319" cy="2965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9562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 smtClean="0"/>
              <a:t>The players in the Central Dogma of Molecular biology</a:t>
            </a:r>
            <a:endParaRPr lang="en-US" sz="3600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87913001"/>
              </p:ext>
            </p:extLst>
          </p:nvPr>
        </p:nvGraphicFramePr>
        <p:xfrm>
          <a:off x="457200" y="2173288"/>
          <a:ext cx="8391720" cy="42301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4139"/>
                <a:gridCol w="1341400"/>
                <a:gridCol w="1117456"/>
                <a:gridCol w="1679575"/>
                <a:gridCol w="1679575"/>
                <a:gridCol w="1679575"/>
              </a:tblGrid>
              <a:tr h="486933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Building block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Shape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Function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Location within</a:t>
                      </a:r>
                      <a:r>
                        <a:rPr lang="en-US" baseline="0" dirty="0" smtClean="0">
                          <a:solidFill>
                            <a:schemeClr val="tx1"/>
                          </a:solidFill>
                        </a:rPr>
                        <a:t> a cell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Location within</a:t>
                      </a:r>
                      <a:r>
                        <a:rPr lang="en-US" baseline="0" dirty="0" smtClean="0">
                          <a:solidFill>
                            <a:schemeClr val="tx1"/>
                          </a:solidFill>
                        </a:rPr>
                        <a:t> the body</a:t>
                      </a:r>
                      <a:endParaRPr lang="en-US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840459">
                <a:tc>
                  <a:txBody>
                    <a:bodyPr/>
                    <a:lstStyle/>
                    <a:p>
                      <a:r>
                        <a:rPr lang="en-US" dirty="0" smtClean="0"/>
                        <a:t>DNA</a:t>
                      </a:r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Nucleotide</a:t>
                      </a:r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Double helix</a:t>
                      </a:r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Codes genetic blueprint.</a:t>
                      </a:r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Nucleus</a:t>
                      </a:r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Everywhere</a:t>
                      </a:r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560853">
                <a:tc>
                  <a:txBody>
                    <a:bodyPr/>
                    <a:lstStyle/>
                    <a:p>
                      <a:r>
                        <a:rPr lang="en-US" dirty="0" smtClean="0"/>
                        <a:t>RNA</a:t>
                      </a:r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Nucleotide</a:t>
                      </a: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Helix</a:t>
                      </a:r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Transient genetic expression</a:t>
                      </a:r>
                      <a:r>
                        <a:rPr lang="en-US" baseline="0" dirty="0" smtClean="0"/>
                        <a:t>. </a:t>
                      </a:r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Cytoplasm (primarily)</a:t>
                      </a:r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aseline="0" dirty="0" smtClean="0"/>
                        <a:t>Expression is mostly specific to tissue and timing.</a:t>
                      </a:r>
                      <a:endParaRPr lang="en-US" dirty="0" smtClean="0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840459">
                <a:tc>
                  <a:txBody>
                    <a:bodyPr/>
                    <a:lstStyle/>
                    <a:p>
                      <a:r>
                        <a:rPr lang="en-US" dirty="0" smtClean="0"/>
                        <a:t>Protein</a:t>
                      </a:r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Amino acid</a:t>
                      </a:r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Many</a:t>
                      </a:r>
                      <a:r>
                        <a:rPr lang="en-US" baseline="0" dirty="0" smtClean="0"/>
                        <a:t> types!</a:t>
                      </a:r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Majority</a:t>
                      </a:r>
                      <a:r>
                        <a:rPr lang="en-US" baseline="0" dirty="0" smtClean="0"/>
                        <a:t> of</a:t>
                      </a:r>
                      <a:r>
                        <a:rPr lang="en-US" dirty="0" smtClean="0"/>
                        <a:t> cellular functions. </a:t>
                      </a:r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Nucleus and cytoplasm</a:t>
                      </a:r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aseline="0" dirty="0" smtClean="0"/>
                        <a:t>Expression is mostly specific to tissue and timing.</a:t>
                      </a:r>
                      <a:endParaRPr lang="en-US" dirty="0" smtClean="0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660271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Themes of the Central </a:t>
            </a:r>
            <a:r>
              <a:rPr lang="en-US" sz="3200" dirty="0"/>
              <a:t>D</a:t>
            </a:r>
            <a:r>
              <a:rPr lang="en-US" sz="3200" dirty="0" smtClean="0"/>
              <a:t>ogma of Molecular Biology</a:t>
            </a:r>
            <a:endParaRPr lang="en-US" sz="3200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DNA is stable</a:t>
            </a:r>
            <a:r>
              <a:rPr lang="en-US" dirty="0" smtClean="0"/>
              <a:t> allowing the blueprint to be preserved.</a:t>
            </a:r>
          </a:p>
          <a:p>
            <a:r>
              <a:rPr lang="en-US" b="1" dirty="0" smtClean="0"/>
              <a:t>The amino acid code has redundancy</a:t>
            </a:r>
            <a:r>
              <a:rPr lang="en-US" dirty="0" smtClean="0"/>
              <a:t> so that errors are minimized.</a:t>
            </a:r>
          </a:p>
          <a:p>
            <a:r>
              <a:rPr lang="en-US" b="1" dirty="0" smtClean="0"/>
              <a:t>Form follows function.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81538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 smtClean="0"/>
              <a:t>Variants in genetic code contribute to evolution and disease</a:t>
            </a:r>
            <a:endParaRPr lang="en-US" sz="3600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DNA sequencing is widely used to understand sequences at the DNA or RNA level.</a:t>
            </a:r>
          </a:p>
          <a:p>
            <a:pPr lvl="1"/>
            <a:r>
              <a:rPr lang="en-US" dirty="0" smtClean="0"/>
              <a:t>Single-nucleotide changes can cause cystic fibrosis</a:t>
            </a:r>
          </a:p>
          <a:p>
            <a:pPr lvl="1"/>
            <a:r>
              <a:rPr lang="en-US" dirty="0" smtClean="0"/>
              <a:t>Exhibiting many repeats of “CAG” (encodes glutamine) is the basis for several neurological disorders</a:t>
            </a:r>
          </a:p>
          <a:p>
            <a:r>
              <a:rPr lang="en-US" dirty="0" smtClean="0"/>
              <a:t>Companies like </a:t>
            </a:r>
            <a:r>
              <a:rPr lang="en-US" dirty="0"/>
              <a:t>23 and </a:t>
            </a:r>
            <a:r>
              <a:rPr lang="en-US" dirty="0" smtClean="0"/>
              <a:t>Me and Ancestry sequence DNA to help people understand heredity</a:t>
            </a:r>
            <a:endParaRPr lang="en-US" dirty="0"/>
          </a:p>
          <a:p>
            <a:r>
              <a:rPr lang="en-US" dirty="0" smtClean="0"/>
              <a:t>Humans share over 99% of bases</a:t>
            </a:r>
            <a:r>
              <a:rPr lang="mr-IN" dirty="0" smtClean="0"/>
              <a:t>…</a:t>
            </a:r>
            <a:r>
              <a:rPr lang="en-US" dirty="0" smtClean="0"/>
              <a:t> the variations are in that very small percentage.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76764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 smtClean="0"/>
              <a:t>The Central Dogma of Molecular Biology is a “Central Dogma”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44226" y="2854036"/>
            <a:ext cx="7655549" cy="1256107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4000" b="1" dirty="0" smtClean="0"/>
              <a:t>DNA</a:t>
            </a:r>
            <a:r>
              <a:rPr lang="en-US" sz="4000" dirty="0" smtClean="0"/>
              <a:t> </a:t>
            </a:r>
            <a:r>
              <a:rPr lang="en-US" sz="4000" i="1" dirty="0" smtClean="0"/>
              <a:t>makes</a:t>
            </a:r>
            <a:r>
              <a:rPr lang="en-US" sz="4000" dirty="0" smtClean="0"/>
              <a:t> </a:t>
            </a:r>
            <a:r>
              <a:rPr lang="en-US" sz="4000" b="1" dirty="0" smtClean="0"/>
              <a:t>RNA</a:t>
            </a:r>
            <a:r>
              <a:rPr lang="en-US" sz="4000" dirty="0" smtClean="0"/>
              <a:t> </a:t>
            </a:r>
            <a:r>
              <a:rPr lang="en-US" sz="4000" i="1" dirty="0" smtClean="0"/>
              <a:t>makes</a:t>
            </a:r>
            <a:r>
              <a:rPr lang="en-US" sz="4000" dirty="0" smtClean="0"/>
              <a:t> </a:t>
            </a:r>
            <a:r>
              <a:rPr lang="en-US" sz="4000" b="1" dirty="0" smtClean="0"/>
              <a:t>protein</a:t>
            </a:r>
            <a:endParaRPr lang="en-US" sz="4000" b="1" dirty="0"/>
          </a:p>
        </p:txBody>
      </p:sp>
      <p:sp>
        <p:nvSpPr>
          <p:cNvPr id="8" name="Curved Down Arrow 7"/>
          <p:cNvSpPr/>
          <p:nvPr/>
        </p:nvSpPr>
        <p:spPr>
          <a:xfrm rot="18568638">
            <a:off x="678148" y="2396821"/>
            <a:ext cx="877248" cy="752412"/>
          </a:xfrm>
          <a:prstGeom prst="curvedDownArrow">
            <a:avLst>
              <a:gd name="adj1" fmla="val 20618"/>
              <a:gd name="adj2" fmla="val 88153"/>
              <a:gd name="adj3" fmla="val 32716"/>
            </a:avLst>
          </a:prstGeom>
          <a:solidFill>
            <a:srgbClr val="0E1B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Curved Down Arrow 8"/>
          <p:cNvSpPr/>
          <p:nvPr/>
        </p:nvSpPr>
        <p:spPr>
          <a:xfrm rot="19586237">
            <a:off x="3434049" y="2320621"/>
            <a:ext cx="877248" cy="752412"/>
          </a:xfrm>
          <a:prstGeom prst="curvedDownArrow">
            <a:avLst>
              <a:gd name="adj1" fmla="val 20618"/>
              <a:gd name="adj2" fmla="val 88153"/>
              <a:gd name="adj3" fmla="val 32716"/>
            </a:avLst>
          </a:prstGeom>
          <a:solidFill>
            <a:srgbClr val="0E1B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Curved Down Arrow 10"/>
          <p:cNvSpPr/>
          <p:nvPr/>
        </p:nvSpPr>
        <p:spPr>
          <a:xfrm rot="10800000">
            <a:off x="1580857" y="3635659"/>
            <a:ext cx="2681417" cy="636567"/>
          </a:xfrm>
          <a:prstGeom prst="curvedDownArrow">
            <a:avLst>
              <a:gd name="adj1" fmla="val 20618"/>
              <a:gd name="adj2" fmla="val 88153"/>
              <a:gd name="adj3" fmla="val 32716"/>
            </a:avLst>
          </a:prstGeom>
          <a:solidFill>
            <a:srgbClr val="0E1B2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226426" y="4797398"/>
            <a:ext cx="6691148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rgbClr val="800000"/>
                </a:solidFill>
              </a:rPr>
              <a:t>Some of the most interesting </a:t>
            </a:r>
            <a:r>
              <a:rPr lang="en-US" sz="2800" dirty="0" smtClean="0">
                <a:solidFill>
                  <a:srgbClr val="800000"/>
                </a:solidFill>
              </a:rPr>
              <a:t>modern research </a:t>
            </a:r>
            <a:r>
              <a:rPr lang="en-US" sz="2800" dirty="0">
                <a:solidFill>
                  <a:srgbClr val="800000"/>
                </a:solidFill>
              </a:rPr>
              <a:t>involves differences from the most common interpretation!</a:t>
            </a:r>
          </a:p>
        </p:txBody>
      </p:sp>
    </p:spTree>
    <p:extLst>
      <p:ext uri="{BB962C8B-B14F-4D97-AF65-F5344CB8AC3E}">
        <p14:creationId xmlns:p14="http://schemas.microsoft.com/office/powerpoint/2010/main" val="27344528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Learning more and potential careers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73669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Learning more and potential careers</a:t>
            </a:r>
            <a:endParaRPr lang="en-US" sz="3600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Khan Academy</a:t>
            </a:r>
          </a:p>
          <a:p>
            <a:r>
              <a:rPr lang="en-US" dirty="0" smtClean="0"/>
              <a:t>Internships in university labs or some </a:t>
            </a:r>
            <a:r>
              <a:rPr lang="en-US" dirty="0" err="1" smtClean="0"/>
              <a:t>biotechs</a:t>
            </a:r>
            <a:endParaRPr lang="en-US" dirty="0" smtClean="0"/>
          </a:p>
          <a:p>
            <a:r>
              <a:rPr lang="en-US" dirty="0" smtClean="0"/>
              <a:t>Longer-term careers available at all education levels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99954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What is DNA?</a:t>
            </a:r>
            <a:br>
              <a:rPr lang="en-US" sz="3600" dirty="0" smtClean="0"/>
            </a:br>
            <a:r>
              <a:rPr lang="en-US" sz="2400" b="0" dirty="0" smtClean="0"/>
              <a:t>DNA is a code</a:t>
            </a:r>
            <a:endParaRPr lang="en-US" sz="2400" b="0" dirty="0"/>
          </a:p>
        </p:txBody>
      </p:sp>
      <p:sp>
        <p:nvSpPr>
          <p:cNvPr id="6" name="TextBox 5"/>
          <p:cNvSpPr txBox="1"/>
          <p:nvPr/>
        </p:nvSpPr>
        <p:spPr>
          <a:xfrm>
            <a:off x="3350028" y="2374718"/>
            <a:ext cx="1432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01100001</a:t>
            </a:r>
            <a:endParaRPr 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290148" y="2190052"/>
            <a:ext cx="25772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Computer code uses 0 and 1</a:t>
            </a:r>
            <a:endParaRPr 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7641687" y="2374718"/>
            <a:ext cx="5842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“a”</a:t>
            </a:r>
            <a:endParaRPr lang="en-US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5351826" y="2374718"/>
            <a:ext cx="17542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</a:t>
            </a:r>
            <a:r>
              <a:rPr lang="en-US" sz="2400" dirty="0" smtClean="0"/>
              <a:t>ranslates to</a:t>
            </a:r>
            <a:endParaRPr lang="en-US" sz="2400" dirty="0"/>
          </a:p>
        </p:txBody>
      </p:sp>
      <p:sp>
        <p:nvSpPr>
          <p:cNvPr id="12" name="TextBox 11"/>
          <p:cNvSpPr txBox="1"/>
          <p:nvPr/>
        </p:nvSpPr>
        <p:spPr>
          <a:xfrm>
            <a:off x="3632309" y="4168240"/>
            <a:ext cx="7104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AGT</a:t>
            </a:r>
            <a:endParaRPr lang="en-US" sz="2400" dirty="0"/>
          </a:p>
        </p:txBody>
      </p:sp>
      <p:sp>
        <p:nvSpPr>
          <p:cNvPr id="13" name="TextBox 12"/>
          <p:cNvSpPr txBox="1"/>
          <p:nvPr/>
        </p:nvSpPr>
        <p:spPr>
          <a:xfrm>
            <a:off x="509572" y="3983574"/>
            <a:ext cx="19762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DNA code uses A, C, G, T</a:t>
            </a:r>
            <a:endParaRPr lang="en-US" sz="2400" dirty="0"/>
          </a:p>
        </p:txBody>
      </p:sp>
      <p:sp>
        <p:nvSpPr>
          <p:cNvPr id="14" name="TextBox 13"/>
          <p:cNvSpPr txBox="1"/>
          <p:nvPr/>
        </p:nvSpPr>
        <p:spPr>
          <a:xfrm>
            <a:off x="7833204" y="4168240"/>
            <a:ext cx="3272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?</a:t>
            </a:r>
            <a:endParaRPr lang="en-US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5351826" y="4168240"/>
            <a:ext cx="17542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</a:t>
            </a:r>
            <a:r>
              <a:rPr lang="en-US" sz="2400" dirty="0" smtClean="0"/>
              <a:t>ranslates to</a:t>
            </a:r>
            <a:endParaRPr lang="en-US" sz="2400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3063817" y="1689130"/>
            <a:ext cx="0" cy="387583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78819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95007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/>
              <a:t>What is the correct order of the Central Dogma of Molecular Biology?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RNA-DNA</a:t>
            </a:r>
            <a:r>
              <a:rPr lang="en-US" dirty="0"/>
              <a:t>-</a:t>
            </a:r>
            <a:r>
              <a:rPr lang="en-US" dirty="0" smtClean="0"/>
              <a:t>protein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Protein-RNA-DNA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DNA-protein-RNA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 DNA-RNA-</a:t>
            </a:r>
            <a:r>
              <a:rPr lang="en-US" dirty="0" smtClean="0"/>
              <a:t>protein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66495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Which DNA </a:t>
            </a:r>
            <a:r>
              <a:rPr lang="en-US" sz="3200" dirty="0" smtClean="0"/>
              <a:t>base pair </a:t>
            </a:r>
            <a:r>
              <a:rPr lang="en-US" sz="3200" dirty="0"/>
              <a:t>is more </a:t>
            </a:r>
            <a:r>
              <a:rPr lang="en-US" sz="3200" dirty="0" smtClean="0"/>
              <a:t>stable?</a:t>
            </a:r>
            <a:endParaRPr lang="en-US" sz="3200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A-G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G-C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A-T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U-A</a:t>
            </a:r>
          </a:p>
        </p:txBody>
      </p:sp>
    </p:spTree>
    <p:extLst>
      <p:ext uri="{BB962C8B-B14F-4D97-AF65-F5344CB8AC3E}">
        <p14:creationId xmlns:p14="http://schemas.microsoft.com/office/powerpoint/2010/main" val="36130162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Which of these happens during </a:t>
            </a:r>
            <a:r>
              <a:rPr lang="en-US" sz="3200" u="sng" dirty="0"/>
              <a:t>transcription</a:t>
            </a:r>
            <a:r>
              <a:rPr lang="en-US" sz="3200" dirty="0" smtClean="0"/>
              <a:t>?</a:t>
            </a:r>
            <a:endParaRPr lang="en-US" sz="3200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All of DNA </a:t>
            </a:r>
            <a:r>
              <a:rPr lang="en-US" dirty="0"/>
              <a:t>is transcribed </a:t>
            </a:r>
            <a:r>
              <a:rPr lang="en-US" dirty="0" smtClean="0"/>
              <a:t>to RNA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 </a:t>
            </a:r>
            <a:r>
              <a:rPr lang="en-US" dirty="0"/>
              <a:t>selective part </a:t>
            </a:r>
            <a:r>
              <a:rPr lang="en-US" dirty="0" smtClean="0"/>
              <a:t>of DNA (gene) is transcribed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All of </a:t>
            </a:r>
            <a:r>
              <a:rPr lang="en-US" dirty="0" smtClean="0"/>
              <a:t>RNA </a:t>
            </a:r>
            <a:r>
              <a:rPr lang="en-US" dirty="0"/>
              <a:t>is transcribed to </a:t>
            </a:r>
            <a:r>
              <a:rPr lang="en-US" dirty="0" smtClean="0"/>
              <a:t>protein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 part of RNA </a:t>
            </a:r>
            <a:r>
              <a:rPr lang="en-US" dirty="0"/>
              <a:t>is transcribed to </a:t>
            </a:r>
            <a:r>
              <a:rPr lang="en-US" dirty="0" smtClean="0"/>
              <a:t>protein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99437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Which of these happens during </a:t>
            </a:r>
            <a:r>
              <a:rPr lang="en-US" sz="3200" u="sng" dirty="0" smtClean="0"/>
              <a:t>translation</a:t>
            </a:r>
            <a:r>
              <a:rPr lang="en-US" sz="3200" dirty="0" smtClean="0"/>
              <a:t>? (pick two)</a:t>
            </a:r>
            <a:endParaRPr lang="en-US" sz="3200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 </a:t>
            </a:r>
            <a:r>
              <a:rPr lang="en-US" dirty="0"/>
              <a:t>selective part </a:t>
            </a:r>
            <a:r>
              <a:rPr lang="en-US" dirty="0" smtClean="0"/>
              <a:t>of DNA (gene) is transcribed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Messenger RNA </a:t>
            </a:r>
            <a:r>
              <a:rPr lang="en-US" dirty="0"/>
              <a:t>is transcribed to </a:t>
            </a:r>
            <a:r>
              <a:rPr lang="en-US" dirty="0" smtClean="0"/>
              <a:t>protein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 part of RNA </a:t>
            </a:r>
            <a:r>
              <a:rPr lang="en-US" dirty="0"/>
              <a:t>is transcribed to </a:t>
            </a:r>
            <a:r>
              <a:rPr lang="en-US" dirty="0" smtClean="0"/>
              <a:t>protein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“language” of the code changes from bases to amino acids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4816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All bases in RNA are the same as in DNA except </a:t>
            </a:r>
            <a:r>
              <a:rPr lang="en-US" sz="3200" dirty="0" smtClean="0"/>
              <a:t>which of the following? </a:t>
            </a:r>
            <a:endParaRPr lang="en-US" sz="3200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</a:t>
            </a:r>
          </a:p>
        </p:txBody>
      </p:sp>
    </p:spTree>
    <p:extLst>
      <p:ext uri="{BB962C8B-B14F-4D97-AF65-F5344CB8AC3E}">
        <p14:creationId xmlns:p14="http://schemas.microsoft.com/office/powerpoint/2010/main" val="12867560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What kind of RNA serves as the molecular translator during translation? </a:t>
            </a:r>
            <a:endParaRPr lang="en-US" sz="3200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Transfer RNA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Messenger RNA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Noncoding RNA</a:t>
            </a:r>
          </a:p>
        </p:txBody>
      </p:sp>
    </p:spTree>
    <p:extLst>
      <p:ext uri="{BB962C8B-B14F-4D97-AF65-F5344CB8AC3E}">
        <p14:creationId xmlns:p14="http://schemas.microsoft.com/office/powerpoint/2010/main" val="11167243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Which </a:t>
            </a:r>
            <a:r>
              <a:rPr lang="en-US" sz="3200" dirty="0" smtClean="0"/>
              <a:t>of these is </a:t>
            </a:r>
            <a:r>
              <a:rPr lang="en-US" sz="3200" dirty="0"/>
              <a:t>more stable?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RNA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DNA</a:t>
            </a:r>
          </a:p>
        </p:txBody>
      </p:sp>
    </p:spTree>
    <p:extLst>
      <p:ext uri="{BB962C8B-B14F-4D97-AF65-F5344CB8AC3E}">
        <p14:creationId xmlns:p14="http://schemas.microsoft.com/office/powerpoint/2010/main" val="9062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200" dirty="0" smtClean="0"/>
              <a:t>If the DNA strand below is in the “sense” orientation, what is its “antisense” complement?</a:t>
            </a:r>
            <a:endParaRPr lang="en-US" sz="3200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 smtClean="0">
                <a:latin typeface="Courier"/>
                <a:cs typeface="Courier"/>
              </a:rPr>
              <a:t>TGCAAGCTCGGATCT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Courier"/>
                <a:cs typeface="Courier"/>
              </a:rPr>
              <a:t>TGCAAGCTCGGATCT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Courier"/>
                <a:cs typeface="Courier"/>
              </a:rPr>
              <a:t>UGCAAGCUCGGAUCU</a:t>
            </a:r>
            <a:endParaRPr lang="en-US" dirty="0">
              <a:latin typeface="Courier"/>
              <a:cs typeface="Courier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Courier"/>
                <a:cs typeface="Courier"/>
              </a:rPr>
              <a:t>AGCATGCTTAATCGC</a:t>
            </a:r>
            <a:endParaRPr lang="en-US" dirty="0">
              <a:latin typeface="Courier"/>
              <a:cs typeface="Courier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Courier"/>
                <a:cs typeface="Courier"/>
              </a:rPr>
              <a:t>ACGTTCGAGCCTAGA</a:t>
            </a:r>
            <a:endParaRPr lang="en-US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42054652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Why can protein provide more function to a cell than DNA or RNA?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Protein is more essential than DNA or RNA.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It is located in more cells.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It has a greater diversity of building blocks, leading to greater diversity of shapes, and therefore more functions.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It has a </a:t>
            </a:r>
            <a:r>
              <a:rPr lang="en-US" dirty="0" smtClean="0"/>
              <a:t>lower diversity </a:t>
            </a:r>
            <a:r>
              <a:rPr lang="en-US" dirty="0"/>
              <a:t>of building blocks, leading to </a:t>
            </a:r>
            <a:r>
              <a:rPr lang="en-US" dirty="0" smtClean="0"/>
              <a:t>lower diversity </a:t>
            </a:r>
            <a:r>
              <a:rPr lang="en-US" dirty="0"/>
              <a:t>of shapes, and </a:t>
            </a:r>
            <a:r>
              <a:rPr lang="en-US" dirty="0" smtClean="0"/>
              <a:t>therefore more functions.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22167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What is DNA</a:t>
            </a:r>
            <a:r>
              <a:rPr lang="en-US" sz="3600" dirty="0" smtClean="0"/>
              <a:t>?</a:t>
            </a:r>
            <a:br>
              <a:rPr lang="en-US" sz="3600" dirty="0" smtClean="0"/>
            </a:br>
            <a:r>
              <a:rPr lang="en-US" sz="2400" b="0" dirty="0" smtClean="0"/>
              <a:t>DNA is a “blueprint”</a:t>
            </a:r>
            <a:endParaRPr lang="en-US" sz="3600" b="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5196" y="4218506"/>
            <a:ext cx="3200523" cy="18914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8716" y="1776472"/>
            <a:ext cx="2470757" cy="174497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67558" y="1776472"/>
            <a:ext cx="2280453" cy="171034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07814" y="3833043"/>
            <a:ext cx="1951540" cy="2578121"/>
          </a:xfrm>
          <a:prstGeom prst="rect">
            <a:avLst/>
          </a:prstGeom>
        </p:spPr>
      </p:pic>
      <p:sp>
        <p:nvSpPr>
          <p:cNvPr id="12" name="Right Arrow 11"/>
          <p:cNvSpPr/>
          <p:nvPr/>
        </p:nvSpPr>
        <p:spPr>
          <a:xfrm>
            <a:off x="4496205" y="2502808"/>
            <a:ext cx="469070" cy="297490"/>
          </a:xfrm>
          <a:prstGeom prst="rightArrow">
            <a:avLst/>
          </a:prstGeom>
          <a:solidFill>
            <a:srgbClr val="0E1B2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/>
        </p:nvSpPr>
        <p:spPr>
          <a:xfrm>
            <a:off x="4496205" y="4900796"/>
            <a:ext cx="469070" cy="297490"/>
          </a:xfrm>
          <a:prstGeom prst="rightArrow">
            <a:avLst/>
          </a:prstGeom>
          <a:solidFill>
            <a:srgbClr val="0E1B2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0779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1483" y="259746"/>
            <a:ext cx="2994067" cy="6295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6515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Appendix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530561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Diseases</a:t>
            </a:r>
          </a:p>
          <a:p>
            <a:pPr lvl="1"/>
            <a:r>
              <a:rPr lang="en-US" dirty="0" err="1" smtClean="0"/>
              <a:t>Polyglutamine</a:t>
            </a:r>
            <a:endParaRPr lang="en-US" dirty="0" smtClean="0"/>
          </a:p>
          <a:p>
            <a:r>
              <a:rPr lang="en-US" dirty="0" smtClean="0"/>
              <a:t>DNA replication vs. transcription</a:t>
            </a:r>
          </a:p>
          <a:p>
            <a:r>
              <a:rPr lang="en-US" dirty="0" smtClean="0"/>
              <a:t>Scientists behind the scenes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81895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A sequence of DNA is a chain of individual blocks called bases (nucleotides)</a:t>
            </a:r>
            <a:endParaRPr lang="en-US" sz="2800" b="0" dirty="0"/>
          </a:p>
        </p:txBody>
      </p:sp>
      <p:sp>
        <p:nvSpPr>
          <p:cNvPr id="7" name="Rectangle 6"/>
          <p:cNvSpPr/>
          <p:nvPr/>
        </p:nvSpPr>
        <p:spPr>
          <a:xfrm>
            <a:off x="1152878" y="1424345"/>
            <a:ext cx="6838245" cy="52629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Courier"/>
                <a:cs typeface="Courier"/>
              </a:rPr>
              <a:t>aaatataaactcacggaaccgtaagccgcgtaacctgtcaattcacggagaatagatgac</a:t>
            </a:r>
          </a:p>
          <a:p>
            <a:r>
              <a:rPr lang="en-US" sz="1400" dirty="0">
                <a:solidFill>
                  <a:srgbClr val="000000"/>
                </a:solidFill>
                <a:latin typeface="Courier"/>
                <a:cs typeface="Courier"/>
              </a:rPr>
              <a:t>tgtttatccttgagccactttggaaccgtacgtggggggttggatggtgcgcatacctcg</a:t>
            </a:r>
          </a:p>
          <a:p>
            <a:r>
              <a:rPr lang="en-US" sz="1400" dirty="0" err="1">
                <a:solidFill>
                  <a:srgbClr val="000000"/>
                </a:solidFill>
                <a:latin typeface="Courier"/>
                <a:cs typeface="Courier"/>
              </a:rPr>
              <a:t>cgaaggccaatacgcatatcgactggctcccagtttaggtccggttcatttgtgtttgtt</a:t>
            </a:r>
            <a:endParaRPr lang="en-US" sz="1400" dirty="0">
              <a:solidFill>
                <a:srgbClr val="000000"/>
              </a:solidFill>
              <a:latin typeface="Courier"/>
              <a:cs typeface="Courier"/>
            </a:endParaRPr>
          </a:p>
          <a:p>
            <a:r>
              <a:rPr lang="en-US" sz="1400" dirty="0" err="1">
                <a:solidFill>
                  <a:srgbClr val="000000"/>
                </a:solidFill>
                <a:latin typeface="Courier"/>
                <a:cs typeface="Courier"/>
              </a:rPr>
              <a:t>ggaaaataagtgatggcgccttaccgggagtaggagcaaaacaacctagctatttcttac</a:t>
            </a:r>
            <a:endParaRPr lang="en-US" sz="1400" dirty="0">
              <a:solidFill>
                <a:srgbClr val="000000"/>
              </a:solidFill>
              <a:latin typeface="Courier"/>
              <a:cs typeface="Courier"/>
            </a:endParaRPr>
          </a:p>
          <a:p>
            <a:r>
              <a:rPr lang="en-US" sz="1400" dirty="0" err="1">
                <a:solidFill>
                  <a:srgbClr val="000000"/>
                </a:solidFill>
                <a:latin typeface="Courier"/>
                <a:cs typeface="Courier"/>
              </a:rPr>
              <a:t>gaacggtttccatcttgagacgcataccattgtgaaagctatacctactgttgctacttg</a:t>
            </a:r>
            <a:endParaRPr lang="en-US" sz="1400" dirty="0">
              <a:solidFill>
                <a:srgbClr val="000000"/>
              </a:solidFill>
              <a:latin typeface="Courier"/>
              <a:cs typeface="Courier"/>
            </a:endParaRPr>
          </a:p>
          <a:p>
            <a:r>
              <a:rPr lang="en-US" sz="1400" dirty="0" err="1">
                <a:solidFill>
                  <a:srgbClr val="000000"/>
                </a:solidFill>
                <a:latin typeface="Courier"/>
                <a:cs typeface="Courier"/>
              </a:rPr>
              <a:t>gaggcagtctctgccgccatagtgccggcttggatactgttgtatagattgcgagacgta</a:t>
            </a:r>
            <a:endParaRPr lang="en-US" sz="1400" dirty="0">
              <a:solidFill>
                <a:srgbClr val="000000"/>
              </a:solidFill>
              <a:latin typeface="Courier"/>
              <a:cs typeface="Courier"/>
            </a:endParaRPr>
          </a:p>
          <a:p>
            <a:r>
              <a:rPr lang="en-US" sz="1400" dirty="0" err="1">
                <a:solidFill>
                  <a:srgbClr val="000000"/>
                </a:solidFill>
                <a:latin typeface="Courier"/>
                <a:cs typeface="Courier"/>
              </a:rPr>
              <a:t>gtcaccatatcgaccaaggttaagcaataccgttttgtgatccgcgctagcacgtccccg</a:t>
            </a:r>
            <a:endParaRPr lang="en-US" sz="1400" dirty="0">
              <a:solidFill>
                <a:srgbClr val="000000"/>
              </a:solidFill>
              <a:latin typeface="Courier"/>
              <a:cs typeface="Courier"/>
            </a:endParaRPr>
          </a:p>
          <a:p>
            <a:r>
              <a:rPr lang="en-US" sz="1400" dirty="0" err="1">
                <a:solidFill>
                  <a:srgbClr val="000000"/>
                </a:solidFill>
                <a:latin typeface="Courier"/>
                <a:cs typeface="Courier"/>
              </a:rPr>
              <a:t>ccagaacttctaaaggtccctgtaatgcgttatcctctataggtatggctatcgaaaaag</a:t>
            </a:r>
            <a:endParaRPr lang="en-US" sz="1400" dirty="0">
              <a:solidFill>
                <a:srgbClr val="000000"/>
              </a:solidFill>
              <a:latin typeface="Courier"/>
              <a:cs typeface="Courier"/>
            </a:endParaRPr>
          </a:p>
          <a:p>
            <a:r>
              <a:rPr lang="en-US" sz="1400" dirty="0" err="1">
                <a:solidFill>
                  <a:srgbClr val="000000"/>
                </a:solidFill>
                <a:latin typeface="Courier"/>
                <a:cs typeface="Courier"/>
              </a:rPr>
              <a:t>cgctacaaaccgcagccaagatttaatctcgaacctgaacccgcccatcgctccacagta</a:t>
            </a:r>
            <a:endParaRPr lang="en-US" sz="1400" dirty="0">
              <a:solidFill>
                <a:srgbClr val="000000"/>
              </a:solidFill>
              <a:latin typeface="Courier"/>
              <a:cs typeface="Courier"/>
            </a:endParaRPr>
          </a:p>
          <a:p>
            <a:r>
              <a:rPr lang="en-US" sz="1400" dirty="0" err="1">
                <a:solidFill>
                  <a:srgbClr val="000000"/>
                </a:solidFill>
                <a:latin typeface="Courier"/>
                <a:cs typeface="Courier"/>
              </a:rPr>
              <a:t>gtctaaaaaggacctttacgagagacatcgtacgaaaaggtctggcagctgttcggagct</a:t>
            </a:r>
            <a:endParaRPr lang="en-US" sz="1400" dirty="0">
              <a:solidFill>
                <a:srgbClr val="000000"/>
              </a:solidFill>
              <a:latin typeface="Courier"/>
              <a:cs typeface="Courier"/>
            </a:endParaRPr>
          </a:p>
          <a:p>
            <a:r>
              <a:rPr lang="en-US" sz="1400" dirty="0" err="1">
                <a:solidFill>
                  <a:srgbClr val="000000"/>
                </a:solidFill>
                <a:latin typeface="Courier"/>
                <a:cs typeface="Courier"/>
              </a:rPr>
              <a:t>cgcccactagcttgctaagtgaatacgctctacatggatgcacccttctaactgtttcag</a:t>
            </a:r>
            <a:endParaRPr lang="en-US" sz="1400" dirty="0">
              <a:solidFill>
                <a:srgbClr val="000000"/>
              </a:solidFill>
              <a:latin typeface="Courier"/>
              <a:cs typeface="Courier"/>
            </a:endParaRPr>
          </a:p>
          <a:p>
            <a:r>
              <a:rPr lang="en-US" sz="1400" dirty="0" err="1">
                <a:solidFill>
                  <a:srgbClr val="000000"/>
                </a:solidFill>
                <a:latin typeface="Courier"/>
                <a:cs typeface="Courier"/>
              </a:rPr>
              <a:t>tgattacgtgcgcaacatagagcgtaacgaacgcgtaactcttggataaatgggtaccgt</a:t>
            </a:r>
            <a:endParaRPr lang="en-US" sz="1400" dirty="0">
              <a:solidFill>
                <a:srgbClr val="000000"/>
              </a:solidFill>
              <a:latin typeface="Courier"/>
              <a:cs typeface="Courier"/>
            </a:endParaRPr>
          </a:p>
          <a:p>
            <a:r>
              <a:rPr lang="en-US" sz="1400" dirty="0" err="1">
                <a:solidFill>
                  <a:srgbClr val="000000"/>
                </a:solidFill>
                <a:latin typeface="Courier"/>
                <a:cs typeface="Courier"/>
              </a:rPr>
              <a:t>agtaggacgtttccaagccccatttgcccatatccactagggggtccaacgccgcttgtt</a:t>
            </a:r>
            <a:endParaRPr lang="en-US" sz="1400" dirty="0">
              <a:solidFill>
                <a:srgbClr val="000000"/>
              </a:solidFill>
              <a:latin typeface="Courier"/>
              <a:cs typeface="Courier"/>
            </a:endParaRPr>
          </a:p>
          <a:p>
            <a:r>
              <a:rPr lang="en-US" sz="1400" dirty="0" err="1">
                <a:solidFill>
                  <a:srgbClr val="000000"/>
                </a:solidFill>
                <a:latin typeface="Courier"/>
                <a:cs typeface="Courier"/>
              </a:rPr>
              <a:t>agggccggcccgacacacttgcggccgaccacggacatggtgcggaaccagaccaatgac</a:t>
            </a:r>
            <a:endParaRPr lang="en-US" sz="1400" dirty="0">
              <a:solidFill>
                <a:srgbClr val="000000"/>
              </a:solidFill>
              <a:latin typeface="Courier"/>
              <a:cs typeface="Courier"/>
            </a:endParaRPr>
          </a:p>
          <a:p>
            <a:r>
              <a:rPr lang="en-US" sz="1400" dirty="0" err="1">
                <a:solidFill>
                  <a:srgbClr val="000000"/>
                </a:solidFill>
                <a:latin typeface="Courier"/>
                <a:cs typeface="Courier"/>
              </a:rPr>
              <a:t>gggagattcctcgagcctcactcctttctaatcgtctcttactctggaactcgttccccg</a:t>
            </a:r>
            <a:endParaRPr lang="en-US" sz="1400" dirty="0">
              <a:solidFill>
                <a:srgbClr val="000000"/>
              </a:solidFill>
              <a:latin typeface="Courier"/>
              <a:cs typeface="Courier"/>
            </a:endParaRPr>
          </a:p>
          <a:p>
            <a:r>
              <a:rPr lang="en-US" sz="1400" dirty="0" err="1">
                <a:solidFill>
                  <a:srgbClr val="000000"/>
                </a:solidFill>
                <a:latin typeface="Courier"/>
                <a:cs typeface="Courier"/>
              </a:rPr>
              <a:t>cgtcagacctgcctaacaatacggaaaacctggtcgttccttaggcgcattgtaattacc</a:t>
            </a:r>
            <a:endParaRPr lang="en-US" sz="1400" dirty="0">
              <a:solidFill>
                <a:srgbClr val="000000"/>
              </a:solidFill>
              <a:latin typeface="Courier"/>
              <a:cs typeface="Courier"/>
            </a:endParaRPr>
          </a:p>
          <a:p>
            <a:r>
              <a:rPr lang="en-US" sz="1400" dirty="0" err="1">
                <a:solidFill>
                  <a:srgbClr val="000000"/>
                </a:solidFill>
                <a:latin typeface="Courier"/>
                <a:cs typeface="Courier"/>
              </a:rPr>
              <a:t>cgtacatcaagcaccaccggagatgaagaagccgtgttttaccgtgtctgtaaagaaacg</a:t>
            </a:r>
            <a:endParaRPr lang="en-US" sz="1400" dirty="0">
              <a:solidFill>
                <a:srgbClr val="000000"/>
              </a:solidFill>
              <a:latin typeface="Courier"/>
              <a:cs typeface="Courier"/>
            </a:endParaRPr>
          </a:p>
          <a:p>
            <a:r>
              <a:rPr lang="en-US" sz="1400" dirty="0" err="1">
                <a:solidFill>
                  <a:srgbClr val="000000"/>
                </a:solidFill>
                <a:latin typeface="Courier"/>
                <a:cs typeface="Courier"/>
              </a:rPr>
              <a:t>agccgcaagctatcattaatatgtcattagtagttgtggaatggcgctaggaatcagaca</a:t>
            </a:r>
            <a:endParaRPr lang="en-US" sz="1400" dirty="0">
              <a:solidFill>
                <a:srgbClr val="000000"/>
              </a:solidFill>
              <a:latin typeface="Courier"/>
              <a:cs typeface="Courier"/>
            </a:endParaRPr>
          </a:p>
          <a:p>
            <a:r>
              <a:rPr lang="en-US" sz="1400" dirty="0" err="1">
                <a:solidFill>
                  <a:srgbClr val="000000"/>
                </a:solidFill>
                <a:latin typeface="Courier"/>
                <a:cs typeface="Courier"/>
              </a:rPr>
              <a:t>ctgccctgtaaatgattcgcgccatcgaatgatataggactgaagcgagcctgggctata</a:t>
            </a:r>
            <a:endParaRPr lang="en-US" sz="1400" dirty="0">
              <a:solidFill>
                <a:srgbClr val="000000"/>
              </a:solidFill>
              <a:latin typeface="Courier"/>
              <a:cs typeface="Courier"/>
            </a:endParaRPr>
          </a:p>
          <a:p>
            <a:r>
              <a:rPr lang="en-US" sz="1400" dirty="0" err="1">
                <a:solidFill>
                  <a:srgbClr val="000000"/>
                </a:solidFill>
                <a:latin typeface="Courier"/>
                <a:cs typeface="Courier"/>
              </a:rPr>
              <a:t>ggctacaattaggacgtttccttctgctacaacctctttcggagtaatgcaacctcactt</a:t>
            </a:r>
            <a:endParaRPr lang="en-US" sz="1400" dirty="0">
              <a:solidFill>
                <a:srgbClr val="000000"/>
              </a:solidFill>
              <a:latin typeface="Courier"/>
              <a:cs typeface="Courier"/>
            </a:endParaRPr>
          </a:p>
          <a:p>
            <a:r>
              <a:rPr lang="en-US" sz="1400" dirty="0" err="1">
                <a:solidFill>
                  <a:srgbClr val="000000"/>
                </a:solidFill>
                <a:latin typeface="Courier"/>
                <a:cs typeface="Courier"/>
              </a:rPr>
              <a:t>actcactggtcatcacccagttgcagtacagggtcagtgatatttgtgatagggtacgtc</a:t>
            </a:r>
            <a:endParaRPr lang="en-US" sz="1400" dirty="0">
              <a:solidFill>
                <a:srgbClr val="000000"/>
              </a:solidFill>
              <a:latin typeface="Courier"/>
              <a:cs typeface="Courier"/>
            </a:endParaRPr>
          </a:p>
          <a:p>
            <a:r>
              <a:rPr lang="en-US" sz="1400" dirty="0" err="1">
                <a:solidFill>
                  <a:srgbClr val="000000"/>
                </a:solidFill>
                <a:latin typeface="Courier"/>
                <a:cs typeface="Courier"/>
              </a:rPr>
              <a:t>aaaatagcagtgagggtctagagcgtcatggaggggttaggccagacgtcggtgtcaggt</a:t>
            </a:r>
            <a:endParaRPr lang="en-US" sz="1400" dirty="0">
              <a:solidFill>
                <a:srgbClr val="000000"/>
              </a:solidFill>
              <a:latin typeface="Courier"/>
              <a:cs typeface="Courier"/>
            </a:endParaRPr>
          </a:p>
          <a:p>
            <a:r>
              <a:rPr lang="en-US" sz="1400" dirty="0" err="1">
                <a:solidFill>
                  <a:srgbClr val="000000"/>
                </a:solidFill>
                <a:latin typeface="Courier"/>
                <a:cs typeface="Courier"/>
              </a:rPr>
              <a:t>caggcggggagataagcgtccttatttcacgattaggcccgcaggagcgtcttaactaac</a:t>
            </a:r>
            <a:endParaRPr lang="en-US" sz="1400" dirty="0">
              <a:solidFill>
                <a:srgbClr val="000000"/>
              </a:solidFill>
              <a:latin typeface="Courier"/>
              <a:cs typeface="Courier"/>
            </a:endParaRPr>
          </a:p>
          <a:p>
            <a:r>
              <a:rPr lang="en-US" sz="1400" dirty="0" err="1" smtClean="0">
                <a:solidFill>
                  <a:srgbClr val="000000"/>
                </a:solidFill>
                <a:latin typeface="Courier"/>
                <a:cs typeface="Courier"/>
              </a:rPr>
              <a:t>caacaacttggcggtagggggggtccttaaatgaggcattgatggatgatctatgtgagg</a:t>
            </a:r>
            <a:endParaRPr lang="en-US" sz="1400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37238415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Cellular functions are encoded by genes in our DNA</a:t>
            </a:r>
            <a:endParaRPr lang="en-US" sz="2800" b="0" dirty="0"/>
          </a:p>
        </p:txBody>
      </p:sp>
      <p:sp>
        <p:nvSpPr>
          <p:cNvPr id="7" name="Rectangle 6"/>
          <p:cNvSpPr/>
          <p:nvPr/>
        </p:nvSpPr>
        <p:spPr>
          <a:xfrm>
            <a:off x="1152878" y="1290638"/>
            <a:ext cx="6838245" cy="52629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800000"/>
                </a:solidFill>
                <a:latin typeface="Courier"/>
                <a:cs typeface="Courier"/>
              </a:rPr>
              <a:t>aaatataaactcacggaaccgtaagccgcgtaacctgtcaattcacggagaatagatgac</a:t>
            </a:r>
          </a:p>
          <a:p>
            <a:r>
              <a:rPr lang="en-US" sz="1400" dirty="0">
                <a:solidFill>
                  <a:srgbClr val="800000"/>
                </a:solidFill>
                <a:latin typeface="Courier"/>
                <a:cs typeface="Courier"/>
              </a:rPr>
              <a:t>tgtttatccttgagccactttggaaccgtacgtggggggttggatggtgcgcatacctcg</a:t>
            </a:r>
          </a:p>
          <a:p>
            <a:r>
              <a:rPr lang="en-US" sz="1400" dirty="0" err="1">
                <a:solidFill>
                  <a:srgbClr val="800000"/>
                </a:solidFill>
                <a:latin typeface="Courier"/>
                <a:cs typeface="Courier"/>
              </a:rPr>
              <a:t>cgaaggccaatacgcatatcgactggctcccagtttaggtccggttcatttgtgtttgtt</a:t>
            </a:r>
            <a:endParaRPr lang="en-US" sz="1400" dirty="0">
              <a:solidFill>
                <a:srgbClr val="800000"/>
              </a:solidFill>
              <a:latin typeface="Courier"/>
              <a:cs typeface="Courier"/>
            </a:endParaRPr>
          </a:p>
          <a:p>
            <a:r>
              <a:rPr lang="en-US" sz="1400" dirty="0" err="1">
                <a:solidFill>
                  <a:srgbClr val="800000"/>
                </a:solidFill>
                <a:latin typeface="Courier"/>
                <a:cs typeface="Courier"/>
              </a:rPr>
              <a:t>ggaaaataa</a:t>
            </a:r>
            <a:r>
              <a:rPr lang="en-US" sz="1400" dirty="0" err="1">
                <a:latin typeface="Courier"/>
                <a:cs typeface="Courier"/>
              </a:rPr>
              <a:t>gtgatggcgcc</a:t>
            </a:r>
            <a:r>
              <a:rPr lang="en-US" sz="1400" dirty="0" err="1">
                <a:solidFill>
                  <a:srgbClr val="3366FF"/>
                </a:solidFill>
                <a:latin typeface="Courier"/>
                <a:cs typeface="Courier"/>
              </a:rPr>
              <a:t>ttaccgggagtaggagcaaaacaacct</a:t>
            </a:r>
            <a:r>
              <a:rPr lang="en-US" sz="1400" dirty="0" err="1">
                <a:latin typeface="Courier"/>
                <a:cs typeface="Courier"/>
              </a:rPr>
              <a:t>agctatttcttac</a:t>
            </a:r>
            <a:endParaRPr lang="en-US" sz="1400" dirty="0">
              <a:latin typeface="Courier"/>
              <a:cs typeface="Courier"/>
            </a:endParaRPr>
          </a:p>
          <a:p>
            <a:r>
              <a:rPr lang="en-US" sz="1400" dirty="0" err="1">
                <a:latin typeface="Courier"/>
                <a:cs typeface="Courier"/>
              </a:rPr>
              <a:t>gaacggtttccatcttgagacgcataccattgtgaaagctatacctactgttgctacttg</a:t>
            </a:r>
            <a:endParaRPr lang="en-US" sz="1400" dirty="0">
              <a:latin typeface="Courier"/>
              <a:cs typeface="Courier"/>
            </a:endParaRPr>
          </a:p>
          <a:p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gaggcagtctctgccgccatagtgccggcttggatactgttgtatagattgcgagacgta</a:t>
            </a:r>
            <a:endParaRPr lang="en-US" sz="1400" dirty="0">
              <a:solidFill>
                <a:srgbClr val="008000"/>
              </a:solidFill>
              <a:latin typeface="Courier"/>
              <a:cs typeface="Courier"/>
            </a:endParaRPr>
          </a:p>
          <a:p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gtcaccatatcgaccaaggttaagcaataccgttttgtgatccgcgctagcacgtccccg</a:t>
            </a:r>
            <a:endParaRPr lang="en-US" sz="1400" dirty="0">
              <a:solidFill>
                <a:srgbClr val="008000"/>
              </a:solidFill>
              <a:latin typeface="Courier"/>
              <a:cs typeface="Courier"/>
            </a:endParaRPr>
          </a:p>
          <a:p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ccagaacttctaaaggtccctgtaatgcgttatcctctataggtatggctatcgaaaaag</a:t>
            </a:r>
            <a:endParaRPr lang="en-US" sz="1400" dirty="0">
              <a:solidFill>
                <a:srgbClr val="008000"/>
              </a:solidFill>
              <a:latin typeface="Courier"/>
              <a:cs typeface="Courier"/>
            </a:endParaRPr>
          </a:p>
          <a:p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cgctacaaaccgcagccaagatttaatctcgaacctgaacccgcccatcgctccacagta</a:t>
            </a:r>
            <a:endParaRPr lang="en-US" sz="1400" dirty="0">
              <a:solidFill>
                <a:srgbClr val="008000"/>
              </a:solidFill>
              <a:latin typeface="Courier"/>
              <a:cs typeface="Courier"/>
            </a:endParaRPr>
          </a:p>
          <a:p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gtctaaaaaggacctttacgagagacatcgtacgaaaaggtctggcagctgttcggagct</a:t>
            </a:r>
            <a:endParaRPr lang="en-US" sz="1400" dirty="0">
              <a:solidFill>
                <a:srgbClr val="008000"/>
              </a:solidFill>
              <a:latin typeface="Courier"/>
              <a:cs typeface="Courier"/>
            </a:endParaRPr>
          </a:p>
          <a:p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cgcccactagcttgctaagtgaatacgctctacatggatgcacccttctaactgtttcag</a:t>
            </a:r>
            <a:endParaRPr lang="en-US" sz="1400" dirty="0">
              <a:solidFill>
                <a:srgbClr val="008000"/>
              </a:solidFill>
              <a:latin typeface="Courier"/>
              <a:cs typeface="Courier"/>
            </a:endParaRPr>
          </a:p>
          <a:p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tgattacgtgcgcaacatagagcgtaacgaacgcgtaactcttggataaatgggtaccgt</a:t>
            </a:r>
            <a:endParaRPr lang="en-US" sz="1400" dirty="0">
              <a:solidFill>
                <a:srgbClr val="008000"/>
              </a:solidFill>
              <a:latin typeface="Courier"/>
              <a:cs typeface="Courier"/>
            </a:endParaRPr>
          </a:p>
          <a:p>
            <a:r>
              <a:rPr lang="en-US" sz="1400" dirty="0" err="1">
                <a:solidFill>
                  <a:srgbClr val="008000"/>
                </a:solidFill>
                <a:latin typeface="Courier"/>
                <a:cs typeface="Courier"/>
              </a:rPr>
              <a:t>agtaggacgtttccaagccccatttgcc</a:t>
            </a:r>
            <a:r>
              <a:rPr lang="en-US" sz="1400" dirty="0" err="1">
                <a:latin typeface="Courier"/>
                <a:cs typeface="Courier"/>
              </a:rPr>
              <a:t>catatccactagggggtccaacgccgcttgtt</a:t>
            </a:r>
            <a:endParaRPr lang="en-US" sz="1400" dirty="0">
              <a:latin typeface="Courier"/>
              <a:cs typeface="Courier"/>
            </a:endParaRPr>
          </a:p>
          <a:p>
            <a:r>
              <a:rPr lang="en-US" sz="1400" dirty="0" err="1">
                <a:latin typeface="Courier"/>
                <a:cs typeface="Courier"/>
              </a:rPr>
              <a:t>agggccggcccgacacacttgcggccgaccacggacatggtgcggaaccagaccaatgac</a:t>
            </a:r>
            <a:endParaRPr lang="en-US" sz="1400" dirty="0">
              <a:latin typeface="Courier"/>
              <a:cs typeface="Courier"/>
            </a:endParaRPr>
          </a:p>
          <a:p>
            <a:r>
              <a:rPr lang="en-US" sz="1400" dirty="0" err="1">
                <a:latin typeface="Courier"/>
                <a:cs typeface="Courier"/>
              </a:rPr>
              <a:t>gggagattcctcgagcctcactcctttctaatcgtctcttactctggaactcgttccccg</a:t>
            </a:r>
            <a:endParaRPr lang="en-US" sz="1400" dirty="0">
              <a:latin typeface="Courier"/>
              <a:cs typeface="Courier"/>
            </a:endParaRPr>
          </a:p>
          <a:p>
            <a:r>
              <a:rPr lang="en-US" sz="1400" dirty="0" err="1">
                <a:solidFill>
                  <a:srgbClr val="FF6600"/>
                </a:solidFill>
                <a:latin typeface="Courier"/>
                <a:cs typeface="Courier"/>
              </a:rPr>
              <a:t>cgtcagacctgcctaacaatacggaaaacctggtcgttccttaggcgcattgtaattacc</a:t>
            </a:r>
            <a:endParaRPr lang="en-US" sz="1400" dirty="0">
              <a:solidFill>
                <a:srgbClr val="FF6600"/>
              </a:solidFill>
              <a:latin typeface="Courier"/>
              <a:cs typeface="Courier"/>
            </a:endParaRPr>
          </a:p>
          <a:p>
            <a:r>
              <a:rPr lang="en-US" sz="1400" dirty="0" err="1">
                <a:solidFill>
                  <a:srgbClr val="FF6600"/>
                </a:solidFill>
                <a:latin typeface="Courier"/>
                <a:cs typeface="Courier"/>
              </a:rPr>
              <a:t>cgtacatcaagcaccaccggagatgaagaagccgtgttttaccgtgtctgtaaagaaacg</a:t>
            </a:r>
            <a:endParaRPr lang="en-US" sz="1400" dirty="0">
              <a:solidFill>
                <a:srgbClr val="FF6600"/>
              </a:solidFill>
              <a:latin typeface="Courier"/>
              <a:cs typeface="Courier"/>
            </a:endParaRPr>
          </a:p>
          <a:p>
            <a:r>
              <a:rPr lang="en-US" sz="1400" dirty="0" err="1">
                <a:solidFill>
                  <a:srgbClr val="FF6600"/>
                </a:solidFill>
                <a:latin typeface="Courier"/>
                <a:cs typeface="Courier"/>
              </a:rPr>
              <a:t>agccgcaagctatcattaatatgtcattagtagttgtggaatggcgctaggaatcagaca</a:t>
            </a:r>
            <a:endParaRPr lang="en-US" sz="1400" dirty="0">
              <a:solidFill>
                <a:srgbClr val="FF6600"/>
              </a:solidFill>
              <a:latin typeface="Courier"/>
              <a:cs typeface="Courier"/>
            </a:endParaRPr>
          </a:p>
          <a:p>
            <a:r>
              <a:rPr lang="en-US" sz="1400" dirty="0" err="1">
                <a:latin typeface="Courier"/>
                <a:cs typeface="Courier"/>
              </a:rPr>
              <a:t>ctgccctgtaaatgattcgcgccatcgaatgatataggactgaagcgagcctgggctata</a:t>
            </a:r>
            <a:endParaRPr lang="en-US" sz="1400" dirty="0">
              <a:latin typeface="Courier"/>
              <a:cs typeface="Courier"/>
            </a:endParaRPr>
          </a:p>
          <a:p>
            <a:r>
              <a:rPr lang="en-US" sz="1400" dirty="0" err="1">
                <a:latin typeface="Courier"/>
                <a:cs typeface="Courier"/>
              </a:rPr>
              <a:t>ggctacaattaggacgtttccttctgctacaacctctttcggagtaatgcaacctcactt</a:t>
            </a:r>
            <a:endParaRPr lang="en-US" sz="1400" dirty="0">
              <a:latin typeface="Courier"/>
              <a:cs typeface="Courier"/>
            </a:endParaRPr>
          </a:p>
          <a:p>
            <a:r>
              <a:rPr lang="en-US" sz="1400" dirty="0" err="1">
                <a:solidFill>
                  <a:srgbClr val="660066"/>
                </a:solidFill>
                <a:latin typeface="Courier"/>
                <a:cs typeface="Courier"/>
              </a:rPr>
              <a:t>actcactggtcatcacccagttgcagtacagggtcagtgatatttgtgatagggtacgtc</a:t>
            </a:r>
            <a:endParaRPr lang="en-US" sz="1400" dirty="0">
              <a:solidFill>
                <a:srgbClr val="660066"/>
              </a:solidFill>
              <a:latin typeface="Courier"/>
              <a:cs typeface="Courier"/>
            </a:endParaRPr>
          </a:p>
          <a:p>
            <a:r>
              <a:rPr lang="en-US" sz="1400" dirty="0" err="1">
                <a:solidFill>
                  <a:srgbClr val="660066"/>
                </a:solidFill>
                <a:latin typeface="Courier"/>
                <a:cs typeface="Courier"/>
              </a:rPr>
              <a:t>aaaatagcagtgagggtctagagcgtcatggaggggttaggccagacgtcggtgtcaggt</a:t>
            </a:r>
            <a:endParaRPr lang="en-US" sz="1400" dirty="0">
              <a:solidFill>
                <a:srgbClr val="660066"/>
              </a:solidFill>
              <a:latin typeface="Courier"/>
              <a:cs typeface="Courier"/>
            </a:endParaRPr>
          </a:p>
          <a:p>
            <a:r>
              <a:rPr lang="en-US" sz="1400" dirty="0" err="1">
                <a:latin typeface="Courier"/>
                <a:cs typeface="Courier"/>
              </a:rPr>
              <a:t>caggcggggagataagcgtccttatttcacgattaggcccgcaggagcgtcttaactaac</a:t>
            </a:r>
            <a:endParaRPr lang="en-US" sz="1400" dirty="0">
              <a:latin typeface="Courier"/>
              <a:cs typeface="Courier"/>
            </a:endParaRPr>
          </a:p>
          <a:p>
            <a:r>
              <a:rPr lang="en-US" sz="1400" dirty="0" err="1" smtClean="0">
                <a:latin typeface="Courier"/>
                <a:cs typeface="Courier"/>
              </a:rPr>
              <a:t>caacaacttggcggtagggggggtccttaaatgaggcattgatggatgatctatgtgagg</a:t>
            </a:r>
            <a:endParaRPr lang="en-US" sz="1400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9889647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 smtClean="0"/>
              <a:t>Why is DNA in the shape of a double helix?</a:t>
            </a:r>
            <a:br>
              <a:rPr lang="en-US" sz="3600" dirty="0" smtClean="0"/>
            </a:br>
            <a:r>
              <a:rPr lang="en-US" sz="2400" b="0" dirty="0"/>
              <a:t>A</a:t>
            </a:r>
            <a:r>
              <a:rPr lang="en-US" sz="2400" b="0" dirty="0" smtClean="0"/>
              <a:t> double-stranded helix is very chemically stable</a:t>
            </a:r>
            <a:endParaRPr lang="en-US" sz="3600" b="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5816" y="1815824"/>
            <a:ext cx="4616325" cy="450373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022141" y="6488668"/>
            <a:ext cx="1121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Wikipedia</a:t>
            </a:r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268868" y="5896205"/>
            <a:ext cx="2803407" cy="4233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b="0" dirty="0" smtClean="0"/>
              <a:t>DNA: </a:t>
            </a:r>
            <a:r>
              <a:rPr lang="en-US" sz="1800" dirty="0" smtClean="0"/>
              <a:t>d</a:t>
            </a:r>
            <a:r>
              <a:rPr lang="en-US" sz="1800" b="0" dirty="0" smtClean="0"/>
              <a:t>eoxyribo</a:t>
            </a:r>
            <a:r>
              <a:rPr lang="en-US" sz="1800" dirty="0" smtClean="0"/>
              <a:t>n</a:t>
            </a:r>
            <a:r>
              <a:rPr lang="en-US" sz="1800" b="0" dirty="0" smtClean="0"/>
              <a:t>ucleic </a:t>
            </a:r>
            <a:r>
              <a:rPr lang="en-US" sz="1800" dirty="0" smtClean="0"/>
              <a:t>a</a:t>
            </a:r>
            <a:r>
              <a:rPr lang="en-US" sz="1800" b="0" dirty="0" smtClean="0"/>
              <a:t>cid</a:t>
            </a:r>
            <a:endParaRPr lang="en-US" sz="1800" b="0" dirty="0"/>
          </a:p>
        </p:txBody>
      </p:sp>
    </p:spTree>
    <p:extLst>
      <p:ext uri="{BB962C8B-B14F-4D97-AF65-F5344CB8AC3E}">
        <p14:creationId xmlns:p14="http://schemas.microsoft.com/office/powerpoint/2010/main" val="26353246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DNA nucleotides (bases) always pair the same way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b="0" dirty="0" smtClean="0"/>
              <a:t>A pairs with T,  G pairs with C</a:t>
            </a:r>
            <a:endParaRPr lang="en-US" sz="2800" b="0" dirty="0"/>
          </a:p>
        </p:txBody>
      </p:sp>
      <p:sp>
        <p:nvSpPr>
          <p:cNvPr id="4" name="TextBox 3"/>
          <p:cNvSpPr txBox="1"/>
          <p:nvPr/>
        </p:nvSpPr>
        <p:spPr>
          <a:xfrm>
            <a:off x="8022141" y="6488668"/>
            <a:ext cx="1121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Wikipedia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5648" y="1739982"/>
            <a:ext cx="3721100" cy="44577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6332357" y="1906237"/>
            <a:ext cx="9906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ytosine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6332357" y="4080592"/>
            <a:ext cx="9964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T</a:t>
            </a:r>
            <a:r>
              <a:rPr lang="en-US" dirty="0" smtClean="0"/>
              <a:t>hymine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097030" y="5520242"/>
            <a:ext cx="9647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Adenine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97030" y="3204834"/>
            <a:ext cx="9725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Guanine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29638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Theme.thmx</Template>
  <TotalTime>2289</TotalTime>
  <Words>1512</Words>
  <Application>Microsoft Macintosh PowerPoint</Application>
  <PresentationFormat>On-screen Show (4:3)</PresentationFormat>
  <Paragraphs>324</Paragraphs>
  <Slides>52</Slides>
  <Notes>30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3" baseType="lpstr">
      <vt:lpstr>Default Theme</vt:lpstr>
      <vt:lpstr>The Central Dogma of Molecular Biology</vt:lpstr>
      <vt:lpstr>The most common interpretation of the Central Dogma of Molecular Biology</vt:lpstr>
      <vt:lpstr>A (re)-introduction to DNA, RNA, and protein</vt:lpstr>
      <vt:lpstr>What is DNA? DNA is a code</vt:lpstr>
      <vt:lpstr>What is DNA? DNA is a “blueprint”</vt:lpstr>
      <vt:lpstr>A sequence of DNA is a chain of individual blocks called bases (nucleotides)</vt:lpstr>
      <vt:lpstr>Cellular functions are encoded by genes in our DNA</vt:lpstr>
      <vt:lpstr>Why is DNA in the shape of a double helix? A double-stranded helix is very chemically stable</vt:lpstr>
      <vt:lpstr>DNA nucleotides (bases) always pair the same way A pairs with T,  G pairs with C</vt:lpstr>
      <vt:lpstr>What is the sequence of the other strand?</vt:lpstr>
      <vt:lpstr>The two strands of DNA are referred to as “sense” and “antisense”</vt:lpstr>
      <vt:lpstr>PowerPoint Presentation</vt:lpstr>
      <vt:lpstr>Supercoiled DNA allows it to reside in the cell nucleus</vt:lpstr>
      <vt:lpstr>Base pairing provides a mechanism for copying Transcription: Copying a part of DNA (a gene) as RNA</vt:lpstr>
      <vt:lpstr>What is RNA? RNA is like DNA but single-stranded and uses U instead of T</vt:lpstr>
      <vt:lpstr>RNA is a transcription of DNA using the “antisense” strand as a template</vt:lpstr>
      <vt:lpstr>PowerPoint Presentation</vt:lpstr>
      <vt:lpstr>DNA supercoiling can impact expression of RNA (transcription)</vt:lpstr>
      <vt:lpstr>What is RNA? messenger RNA (mRNA) is a transcription of a gene from DNA</vt:lpstr>
      <vt:lpstr>RNA is literally and metaphorically central to the Central Dogma</vt:lpstr>
      <vt:lpstr>RNA provides the template to produce protein Translation: Going from nucleotides to amino acids</vt:lpstr>
      <vt:lpstr>Transcription vs. translation</vt:lpstr>
      <vt:lpstr>Transfer RNA (tRNA) serves as the molecular translator between mRNA and proteins</vt:lpstr>
      <vt:lpstr>Three-base codons in DNA/RNA become translated to amino acids in protein </vt:lpstr>
      <vt:lpstr>PowerPoint Presentation</vt:lpstr>
      <vt:lpstr>What are amino acids? Building blocks of protein that can be quite different from each other</vt:lpstr>
      <vt:lpstr>Amino acids have a variety of chemical properties Giving rise to different secondary and tertiary structures </vt:lpstr>
      <vt:lpstr>Structure can be described at different levels</vt:lpstr>
      <vt:lpstr>Variety of amino acid types means a variety of protein shapes and functions “Form follows function”</vt:lpstr>
      <vt:lpstr>Enzymes, which are proteins, catalyze biochemical reactions</vt:lpstr>
      <vt:lpstr>How the Central Dogma influences our biology</vt:lpstr>
      <vt:lpstr>Cellular location of DNA, RNA and protein</vt:lpstr>
      <vt:lpstr>The same DNA is in every cell of our bodies but selective expression of RNA and protein leads to tissue specialization and function</vt:lpstr>
      <vt:lpstr>The players in the Central Dogma of Molecular biology</vt:lpstr>
      <vt:lpstr>Themes of the Central Dogma of Molecular Biology</vt:lpstr>
      <vt:lpstr>Variants in genetic code contribute to evolution and disease</vt:lpstr>
      <vt:lpstr>The Central Dogma of Molecular Biology is a “Central Dogma”</vt:lpstr>
      <vt:lpstr>Learning more and potential careers</vt:lpstr>
      <vt:lpstr>Learning more and potential careers</vt:lpstr>
      <vt:lpstr>Review</vt:lpstr>
      <vt:lpstr>What is the correct order of the Central Dogma of Molecular Biology?</vt:lpstr>
      <vt:lpstr>Which DNA base pair is more stable?</vt:lpstr>
      <vt:lpstr>Which of these happens during transcription?</vt:lpstr>
      <vt:lpstr>Which of these happens during translation? (pick two)</vt:lpstr>
      <vt:lpstr>All bases in RNA are the same as in DNA except which of the following? </vt:lpstr>
      <vt:lpstr>What kind of RNA serves as the molecular translator during translation? </vt:lpstr>
      <vt:lpstr>Which of these is more stable?</vt:lpstr>
      <vt:lpstr>If the DNA strand below is in the “sense” orientation, what is its “antisense” complement?</vt:lpstr>
      <vt:lpstr>Why can protein provide more function to a cell than DNA or RNA?</vt:lpstr>
      <vt:lpstr>PowerPoint Presentation</vt:lpstr>
      <vt:lpstr>Appendix</vt:lpstr>
      <vt:lpstr>Other topics</vt:lpstr>
    </vt:vector>
  </TitlesOfParts>
  <Company>Salk Institute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Ben Lacar</dc:creator>
  <cp:lastModifiedBy>Ben Lacar</cp:lastModifiedBy>
  <cp:revision>90</cp:revision>
  <dcterms:created xsi:type="dcterms:W3CDTF">2019-03-16T14:01:26Z</dcterms:created>
  <dcterms:modified xsi:type="dcterms:W3CDTF">2019-03-21T20:36:43Z</dcterms:modified>
</cp:coreProperties>
</file>